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43" r:id="rId4"/>
    <p:sldMasterId id="2147483962" r:id="rId5"/>
    <p:sldMasterId id="2147483969" r:id="rId6"/>
  </p:sldMasterIdLst>
  <p:notesMasterIdLst>
    <p:notesMasterId r:id="rId96"/>
  </p:notesMasterIdLst>
  <p:handoutMasterIdLst>
    <p:handoutMasterId r:id="rId97"/>
  </p:handoutMasterIdLst>
  <p:sldIdLst>
    <p:sldId id="256" r:id="rId7"/>
    <p:sldId id="257" r:id="rId8"/>
    <p:sldId id="313" r:id="rId9"/>
    <p:sldId id="319" r:id="rId10"/>
    <p:sldId id="315" r:id="rId11"/>
    <p:sldId id="316" r:id="rId12"/>
    <p:sldId id="269" r:id="rId13"/>
    <p:sldId id="318" r:id="rId14"/>
    <p:sldId id="270" r:id="rId15"/>
    <p:sldId id="317" r:id="rId16"/>
    <p:sldId id="320" r:id="rId17"/>
    <p:sldId id="368" r:id="rId18"/>
    <p:sldId id="264" r:id="rId19"/>
    <p:sldId id="265" r:id="rId20"/>
    <p:sldId id="369" r:id="rId21"/>
    <p:sldId id="370" r:id="rId22"/>
    <p:sldId id="372" r:id="rId23"/>
    <p:sldId id="371" r:id="rId24"/>
    <p:sldId id="373" r:id="rId25"/>
    <p:sldId id="374" r:id="rId26"/>
    <p:sldId id="375" r:id="rId27"/>
    <p:sldId id="379" r:id="rId28"/>
    <p:sldId id="377" r:id="rId29"/>
    <p:sldId id="282" r:id="rId30"/>
    <p:sldId id="283" r:id="rId31"/>
    <p:sldId id="284" r:id="rId32"/>
    <p:sldId id="276" r:id="rId33"/>
    <p:sldId id="380" r:id="rId34"/>
    <p:sldId id="381" r:id="rId35"/>
    <p:sldId id="285" r:id="rId36"/>
    <p:sldId id="286" r:id="rId37"/>
    <p:sldId id="287" r:id="rId38"/>
    <p:sldId id="289" r:id="rId39"/>
    <p:sldId id="434" r:id="rId40"/>
    <p:sldId id="291" r:id="rId41"/>
    <p:sldId id="382" r:id="rId42"/>
    <p:sldId id="383" r:id="rId43"/>
    <p:sldId id="384" r:id="rId44"/>
    <p:sldId id="386" r:id="rId45"/>
    <p:sldId id="387" r:id="rId46"/>
    <p:sldId id="385" r:id="rId47"/>
    <p:sldId id="390" r:id="rId48"/>
    <p:sldId id="391" r:id="rId49"/>
    <p:sldId id="279" r:id="rId50"/>
    <p:sldId id="280" r:id="rId51"/>
    <p:sldId id="281" r:id="rId52"/>
    <p:sldId id="392" r:id="rId53"/>
    <p:sldId id="461" r:id="rId54"/>
    <p:sldId id="394" r:id="rId55"/>
    <p:sldId id="395" r:id="rId56"/>
    <p:sldId id="396" r:id="rId57"/>
    <p:sldId id="397" r:id="rId58"/>
    <p:sldId id="403" r:id="rId59"/>
    <p:sldId id="398" r:id="rId60"/>
    <p:sldId id="402" r:id="rId61"/>
    <p:sldId id="404" r:id="rId62"/>
    <p:sldId id="294" r:id="rId63"/>
    <p:sldId id="405" r:id="rId64"/>
    <p:sldId id="400" r:id="rId65"/>
    <p:sldId id="274" r:id="rId66"/>
    <p:sldId id="275" r:id="rId67"/>
    <p:sldId id="401" r:id="rId68"/>
    <p:sldId id="399" r:id="rId69"/>
    <p:sldId id="273" r:id="rId70"/>
    <p:sldId id="277" r:id="rId71"/>
    <p:sldId id="278" r:id="rId72"/>
    <p:sldId id="406" r:id="rId73"/>
    <p:sldId id="408" r:id="rId74"/>
    <p:sldId id="409" r:id="rId75"/>
    <p:sldId id="410" r:id="rId76"/>
    <p:sldId id="411" r:id="rId77"/>
    <p:sldId id="413" r:id="rId78"/>
    <p:sldId id="415" r:id="rId79"/>
    <p:sldId id="416" r:id="rId80"/>
    <p:sldId id="432" r:id="rId81"/>
    <p:sldId id="417" r:id="rId82"/>
    <p:sldId id="420" r:id="rId83"/>
    <p:sldId id="418" r:id="rId84"/>
    <p:sldId id="419" r:id="rId85"/>
    <p:sldId id="421" r:id="rId86"/>
    <p:sldId id="422" r:id="rId87"/>
    <p:sldId id="423" r:id="rId88"/>
    <p:sldId id="424" r:id="rId89"/>
    <p:sldId id="425" r:id="rId90"/>
    <p:sldId id="427" r:id="rId91"/>
    <p:sldId id="428" r:id="rId92"/>
    <p:sldId id="429" r:id="rId93"/>
    <p:sldId id="430" r:id="rId94"/>
    <p:sldId id="460" r:id="rId95"/>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C69"/>
    <a:srgbClr val="FFD5FE"/>
    <a:srgbClr val="000000"/>
    <a:srgbClr val="FFB2FE"/>
    <a:srgbClr val="FF70C0"/>
    <a:srgbClr val="555454"/>
    <a:srgbClr val="B9CDE5"/>
    <a:srgbClr val="00519C"/>
    <a:srgbClr val="004F9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7" autoAdjust="0"/>
    <p:restoredTop sz="96247" autoAdjust="0"/>
  </p:normalViewPr>
  <p:slideViewPr>
    <p:cSldViewPr snapToGrid="0">
      <p:cViewPr>
        <p:scale>
          <a:sx n="100" d="100"/>
          <a:sy n="100" d="100"/>
        </p:scale>
        <p:origin x="1134" y="318"/>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0" d="100"/>
          <a:sy n="80" d="100"/>
        </p:scale>
        <p:origin x="4014" y="96"/>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presProps" Target="pres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4DDAC-74A8-46E3-962D-0FA7E6DD0C82}" type="doc">
      <dgm:prSet loTypeId="urn:microsoft.com/office/officeart/2005/8/layout/hierarchy2" loCatId="hierarchy" qsTypeId="urn:microsoft.com/office/officeart/2005/8/quickstyle/simple1" qsCatId="simple" csTypeId="urn:microsoft.com/office/officeart/2005/8/colors/accent6_1" csCatId="accent6" phldr="1"/>
      <dgm:spPr/>
      <dgm:t>
        <a:bodyPr/>
        <a:lstStyle/>
        <a:p>
          <a:endParaRPr lang="en-GB"/>
        </a:p>
      </dgm:t>
    </dgm:pt>
    <dgm:pt modelId="{4BE4D932-4201-4ED3-B247-282CB46BEC30}">
      <dgm:prSet phldrT="[Text]"/>
      <dgm:spPr/>
      <dgm:t>
        <a:bodyPr/>
        <a:lstStyle/>
        <a:p>
          <a:r>
            <a:rPr lang="en-GB" dirty="0">
              <a:solidFill>
                <a:schemeClr val="accent6"/>
              </a:solidFill>
            </a:rPr>
            <a:t>html</a:t>
          </a:r>
        </a:p>
      </dgm:t>
    </dgm:pt>
    <dgm:pt modelId="{B0045376-DAE1-4AED-91F7-41D0A70A1FAE}" type="parTrans" cxnId="{FE9D9394-707C-43DC-9ED0-4D30BF495970}">
      <dgm:prSet/>
      <dgm:spPr/>
      <dgm:t>
        <a:bodyPr/>
        <a:lstStyle/>
        <a:p>
          <a:endParaRPr lang="en-GB"/>
        </a:p>
      </dgm:t>
    </dgm:pt>
    <dgm:pt modelId="{619C4EB9-C3FB-4845-86DA-7BA32FF2355D}" type="sibTrans" cxnId="{FE9D9394-707C-43DC-9ED0-4D30BF495970}">
      <dgm:prSet/>
      <dgm:spPr/>
      <dgm:t>
        <a:bodyPr/>
        <a:lstStyle/>
        <a:p>
          <a:endParaRPr lang="en-GB"/>
        </a:p>
      </dgm:t>
    </dgm:pt>
    <dgm:pt modelId="{0D578D10-3020-4824-831C-9B5D38A43BF2}">
      <dgm:prSet phldrT="[Text]"/>
      <dgm:spPr/>
      <dgm:t>
        <a:bodyPr/>
        <a:lstStyle/>
        <a:p>
          <a:r>
            <a:rPr lang="en-GB" dirty="0">
              <a:solidFill>
                <a:schemeClr val="accent6"/>
              </a:solidFill>
            </a:rPr>
            <a:t>head</a:t>
          </a:r>
        </a:p>
      </dgm:t>
    </dgm:pt>
    <dgm:pt modelId="{E364B3D0-FE1D-4829-ADFF-8A22A057134E}" type="parTrans" cxnId="{78FB988B-5A6E-4B8A-9980-00606808D9CD}">
      <dgm:prSet/>
      <dgm:spPr/>
      <dgm:t>
        <a:bodyPr/>
        <a:lstStyle/>
        <a:p>
          <a:endParaRPr lang="en-GB" dirty="0">
            <a:solidFill>
              <a:schemeClr val="accent6"/>
            </a:solidFill>
          </a:endParaRPr>
        </a:p>
      </dgm:t>
    </dgm:pt>
    <dgm:pt modelId="{836F77BB-E5B8-4ED8-8244-C541A192DFFF}" type="sibTrans" cxnId="{78FB988B-5A6E-4B8A-9980-00606808D9CD}">
      <dgm:prSet/>
      <dgm:spPr/>
      <dgm:t>
        <a:bodyPr/>
        <a:lstStyle/>
        <a:p>
          <a:endParaRPr lang="en-GB"/>
        </a:p>
      </dgm:t>
    </dgm:pt>
    <dgm:pt modelId="{6B8705E6-9488-42D2-B205-50DCDD4ACA00}">
      <dgm:prSet phldrT="[Text]"/>
      <dgm:spPr/>
      <dgm:t>
        <a:bodyPr/>
        <a:lstStyle/>
        <a:p>
          <a:r>
            <a:rPr lang="en-GB" dirty="0">
              <a:solidFill>
                <a:schemeClr val="accent6"/>
              </a:solidFill>
            </a:rPr>
            <a:t>title</a:t>
          </a:r>
        </a:p>
      </dgm:t>
    </dgm:pt>
    <dgm:pt modelId="{040DE843-135A-4B4F-8B7C-AB4EC0B74DC5}" type="parTrans" cxnId="{057A9203-9853-4F8E-9167-3D3F1CE3752E}">
      <dgm:prSet/>
      <dgm:spPr/>
      <dgm:t>
        <a:bodyPr/>
        <a:lstStyle/>
        <a:p>
          <a:endParaRPr lang="en-GB" dirty="0">
            <a:solidFill>
              <a:schemeClr val="accent6"/>
            </a:solidFill>
          </a:endParaRPr>
        </a:p>
      </dgm:t>
    </dgm:pt>
    <dgm:pt modelId="{B154B0F2-5BDA-448F-9625-B1AFA842DF3C}" type="sibTrans" cxnId="{057A9203-9853-4F8E-9167-3D3F1CE3752E}">
      <dgm:prSet/>
      <dgm:spPr/>
      <dgm:t>
        <a:bodyPr/>
        <a:lstStyle/>
        <a:p>
          <a:endParaRPr lang="en-GB"/>
        </a:p>
      </dgm:t>
    </dgm:pt>
    <dgm:pt modelId="{EAC94BE1-4F66-4C1A-8755-005DE7DA7291}">
      <dgm:prSet phldrT="[Text]"/>
      <dgm:spPr/>
      <dgm:t>
        <a:bodyPr/>
        <a:lstStyle/>
        <a:p>
          <a:r>
            <a:rPr lang="en-GB" dirty="0">
              <a:solidFill>
                <a:schemeClr val="accent6"/>
              </a:solidFill>
            </a:rPr>
            <a:t>script</a:t>
          </a:r>
        </a:p>
      </dgm:t>
    </dgm:pt>
    <dgm:pt modelId="{2175C711-2FCA-4FF0-8637-C19D0B738DEE}" type="parTrans" cxnId="{9C7828D7-C7DE-4636-B724-A13B3D554DAB}">
      <dgm:prSet/>
      <dgm:spPr/>
      <dgm:t>
        <a:bodyPr/>
        <a:lstStyle/>
        <a:p>
          <a:endParaRPr lang="en-GB" dirty="0">
            <a:solidFill>
              <a:schemeClr val="accent6"/>
            </a:solidFill>
          </a:endParaRPr>
        </a:p>
      </dgm:t>
    </dgm:pt>
    <dgm:pt modelId="{F0CB6512-F189-4010-95A3-39A7ED009A69}" type="sibTrans" cxnId="{9C7828D7-C7DE-4636-B724-A13B3D554DAB}">
      <dgm:prSet/>
      <dgm:spPr/>
      <dgm:t>
        <a:bodyPr/>
        <a:lstStyle/>
        <a:p>
          <a:endParaRPr lang="en-GB"/>
        </a:p>
      </dgm:t>
    </dgm:pt>
    <dgm:pt modelId="{324538E5-FF3D-4F1A-A34E-EF858F0AFD35}">
      <dgm:prSet phldrT="[Text]"/>
      <dgm:spPr/>
      <dgm:t>
        <a:bodyPr/>
        <a:lstStyle/>
        <a:p>
          <a:r>
            <a:rPr lang="en-GB" dirty="0">
              <a:solidFill>
                <a:schemeClr val="accent6"/>
              </a:solidFill>
            </a:rPr>
            <a:t>body</a:t>
          </a:r>
        </a:p>
      </dgm:t>
    </dgm:pt>
    <dgm:pt modelId="{09BBD3BB-890E-432A-B617-82D63E2C1676}" type="parTrans" cxnId="{FD8F3275-719E-4715-94D8-7673DAB558A6}">
      <dgm:prSet/>
      <dgm:spPr/>
      <dgm:t>
        <a:bodyPr/>
        <a:lstStyle/>
        <a:p>
          <a:endParaRPr lang="en-GB" dirty="0">
            <a:solidFill>
              <a:schemeClr val="accent6"/>
            </a:solidFill>
          </a:endParaRPr>
        </a:p>
      </dgm:t>
    </dgm:pt>
    <dgm:pt modelId="{9BE38CC5-3133-437B-9B82-BB09073748A0}" type="sibTrans" cxnId="{FD8F3275-719E-4715-94D8-7673DAB558A6}">
      <dgm:prSet/>
      <dgm:spPr/>
      <dgm:t>
        <a:bodyPr/>
        <a:lstStyle/>
        <a:p>
          <a:endParaRPr lang="en-GB"/>
        </a:p>
      </dgm:t>
    </dgm:pt>
    <dgm:pt modelId="{F9400F41-DE93-488B-8198-F72A03D16D4F}">
      <dgm:prSet phldrT="[Text]"/>
      <dgm:spPr/>
      <dgm:t>
        <a:bodyPr/>
        <a:lstStyle/>
        <a:p>
          <a:r>
            <a:rPr lang="en-GB" dirty="0">
              <a:solidFill>
                <a:schemeClr val="accent6"/>
              </a:solidFill>
            </a:rPr>
            <a:t>h1</a:t>
          </a:r>
        </a:p>
      </dgm:t>
    </dgm:pt>
    <dgm:pt modelId="{FF7B2E52-476D-4B6A-BB06-FC58100CC6AE}" type="parTrans" cxnId="{5ED2767E-591D-4B68-9CDF-C89E63B38181}">
      <dgm:prSet/>
      <dgm:spPr/>
      <dgm:t>
        <a:bodyPr/>
        <a:lstStyle/>
        <a:p>
          <a:endParaRPr lang="en-GB" dirty="0">
            <a:solidFill>
              <a:schemeClr val="accent6"/>
            </a:solidFill>
          </a:endParaRPr>
        </a:p>
      </dgm:t>
    </dgm:pt>
    <dgm:pt modelId="{7FD8A13B-7A88-4780-8775-A62BB8939CBF}" type="sibTrans" cxnId="{5ED2767E-591D-4B68-9CDF-C89E63B38181}">
      <dgm:prSet/>
      <dgm:spPr/>
      <dgm:t>
        <a:bodyPr/>
        <a:lstStyle/>
        <a:p>
          <a:endParaRPr lang="en-GB"/>
        </a:p>
      </dgm:t>
    </dgm:pt>
    <dgm:pt modelId="{9D8A55B7-0A49-44AC-AC7B-5CF29B9A3C0C}">
      <dgm:prSet phldrT="[Text]"/>
      <dgm:spPr/>
      <dgm:t>
        <a:bodyPr/>
        <a:lstStyle/>
        <a:p>
          <a:r>
            <a:rPr lang="en-GB" dirty="0">
              <a:solidFill>
                <a:schemeClr val="accent6"/>
              </a:solidFill>
            </a:rPr>
            <a:t>table</a:t>
          </a:r>
        </a:p>
      </dgm:t>
    </dgm:pt>
    <dgm:pt modelId="{B91A2AE0-E3C9-444E-B6FD-BAB70E8013A8}" type="parTrans" cxnId="{245813C0-069D-49D7-B626-808465AB2640}">
      <dgm:prSet/>
      <dgm:spPr/>
      <dgm:t>
        <a:bodyPr/>
        <a:lstStyle/>
        <a:p>
          <a:endParaRPr lang="en-GB" dirty="0">
            <a:solidFill>
              <a:schemeClr val="accent6"/>
            </a:solidFill>
          </a:endParaRPr>
        </a:p>
      </dgm:t>
    </dgm:pt>
    <dgm:pt modelId="{E8A48B60-EA2F-48C9-961A-88149A403721}" type="sibTrans" cxnId="{245813C0-069D-49D7-B626-808465AB2640}">
      <dgm:prSet/>
      <dgm:spPr/>
      <dgm:t>
        <a:bodyPr/>
        <a:lstStyle/>
        <a:p>
          <a:endParaRPr lang="en-GB"/>
        </a:p>
      </dgm:t>
    </dgm:pt>
    <dgm:pt modelId="{3F4D3C9A-4435-439A-9A17-866340EE04DC}">
      <dgm:prSet phldrT="[Text]"/>
      <dgm:spPr/>
      <dgm:t>
        <a:bodyPr/>
        <a:lstStyle/>
        <a:p>
          <a:r>
            <a:rPr lang="en-GB" dirty="0">
              <a:solidFill>
                <a:schemeClr val="accent6"/>
              </a:solidFill>
            </a:rPr>
            <a:t>tr</a:t>
          </a:r>
        </a:p>
      </dgm:t>
    </dgm:pt>
    <dgm:pt modelId="{1666793F-6110-4B2B-8673-E57AF565F15F}" type="parTrans" cxnId="{B56020B0-8EFA-4331-B16E-79F44AB175F2}">
      <dgm:prSet/>
      <dgm:spPr/>
      <dgm:t>
        <a:bodyPr/>
        <a:lstStyle/>
        <a:p>
          <a:endParaRPr lang="en-GB" dirty="0">
            <a:solidFill>
              <a:schemeClr val="accent6"/>
            </a:solidFill>
          </a:endParaRPr>
        </a:p>
      </dgm:t>
    </dgm:pt>
    <dgm:pt modelId="{D73AF403-8A35-4149-A8A4-344085F62BE0}" type="sibTrans" cxnId="{B56020B0-8EFA-4331-B16E-79F44AB175F2}">
      <dgm:prSet/>
      <dgm:spPr/>
      <dgm:t>
        <a:bodyPr/>
        <a:lstStyle/>
        <a:p>
          <a:endParaRPr lang="en-GB"/>
        </a:p>
      </dgm:t>
    </dgm:pt>
    <dgm:pt modelId="{4C4840A1-445F-4538-9317-CC825EA69BDF}">
      <dgm:prSet phldrT="[Text]"/>
      <dgm:spPr/>
      <dgm:t>
        <a:bodyPr/>
        <a:lstStyle/>
        <a:p>
          <a:r>
            <a:rPr lang="en-GB" dirty="0">
              <a:solidFill>
                <a:schemeClr val="accent6"/>
              </a:solidFill>
            </a:rPr>
            <a:t>td</a:t>
          </a:r>
        </a:p>
      </dgm:t>
    </dgm:pt>
    <dgm:pt modelId="{EF429680-FC65-4A83-9201-665C6B5313BB}" type="parTrans" cxnId="{EA35229B-9BFA-43A3-89DE-6A36F01D1143}">
      <dgm:prSet/>
      <dgm:spPr/>
      <dgm:t>
        <a:bodyPr/>
        <a:lstStyle/>
        <a:p>
          <a:endParaRPr lang="en-GB" dirty="0">
            <a:solidFill>
              <a:schemeClr val="accent6"/>
            </a:solidFill>
          </a:endParaRPr>
        </a:p>
      </dgm:t>
    </dgm:pt>
    <dgm:pt modelId="{82D403D2-9F3E-45EC-9B9A-0FDE9446A22B}" type="sibTrans" cxnId="{EA35229B-9BFA-43A3-89DE-6A36F01D1143}">
      <dgm:prSet/>
      <dgm:spPr/>
      <dgm:t>
        <a:bodyPr/>
        <a:lstStyle/>
        <a:p>
          <a:endParaRPr lang="en-GB"/>
        </a:p>
      </dgm:t>
    </dgm:pt>
    <dgm:pt modelId="{556F1B2A-F560-471F-839C-E4E2F4FAC56E}">
      <dgm:prSet phldrT="[Text]"/>
      <dgm:spPr/>
      <dgm:t>
        <a:bodyPr/>
        <a:lstStyle/>
        <a:p>
          <a:r>
            <a:rPr lang="en-GB" dirty="0">
              <a:solidFill>
                <a:schemeClr val="accent6"/>
              </a:solidFill>
            </a:rPr>
            <a:t>P</a:t>
          </a:r>
        </a:p>
      </dgm:t>
    </dgm:pt>
    <dgm:pt modelId="{9BBBD001-3FDC-4227-AEB5-495AFD5D29DA}" type="parTrans" cxnId="{313CB568-3519-4729-9DCC-186FD35FDAFA}">
      <dgm:prSet/>
      <dgm:spPr/>
      <dgm:t>
        <a:bodyPr/>
        <a:lstStyle/>
        <a:p>
          <a:endParaRPr lang="en-GB" dirty="0">
            <a:solidFill>
              <a:schemeClr val="accent6"/>
            </a:solidFill>
          </a:endParaRPr>
        </a:p>
      </dgm:t>
    </dgm:pt>
    <dgm:pt modelId="{49AEB232-01A6-4E0B-B86F-E09B55AE8965}" type="sibTrans" cxnId="{313CB568-3519-4729-9DCC-186FD35FDAFA}">
      <dgm:prSet/>
      <dgm:spPr/>
      <dgm:t>
        <a:bodyPr/>
        <a:lstStyle/>
        <a:p>
          <a:endParaRPr lang="en-GB"/>
        </a:p>
      </dgm:t>
    </dgm:pt>
    <dgm:pt modelId="{4744A7DF-99EF-4DB8-A385-24BE1808F4D3}">
      <dgm:prSet phldrT="[Text]"/>
      <dgm:spPr/>
      <dgm:t>
        <a:bodyPr/>
        <a:lstStyle/>
        <a:p>
          <a:r>
            <a:rPr lang="en-GB" dirty="0">
              <a:solidFill>
                <a:schemeClr val="accent6"/>
              </a:solidFill>
            </a:rPr>
            <a:t>em</a:t>
          </a:r>
        </a:p>
      </dgm:t>
    </dgm:pt>
    <dgm:pt modelId="{0248C2B1-63F0-49EF-BDED-F5A3BCEF53EA}" type="parTrans" cxnId="{A979CB75-C7F9-45EA-A1A5-E46672FA22EA}">
      <dgm:prSet/>
      <dgm:spPr/>
      <dgm:t>
        <a:bodyPr/>
        <a:lstStyle/>
        <a:p>
          <a:endParaRPr lang="en-GB" dirty="0">
            <a:solidFill>
              <a:schemeClr val="accent6"/>
            </a:solidFill>
          </a:endParaRPr>
        </a:p>
      </dgm:t>
    </dgm:pt>
    <dgm:pt modelId="{9462344F-3D29-41D7-9C49-561871D5F433}" type="sibTrans" cxnId="{A979CB75-C7F9-45EA-A1A5-E46672FA22EA}">
      <dgm:prSet/>
      <dgm:spPr/>
      <dgm:t>
        <a:bodyPr/>
        <a:lstStyle/>
        <a:p>
          <a:endParaRPr lang="en-GB"/>
        </a:p>
      </dgm:t>
    </dgm:pt>
    <dgm:pt modelId="{4EBA715D-56F0-4C3F-9127-D34F158379EF}">
      <dgm:prSet phldrT="[Text]"/>
      <dgm:spPr/>
      <dgm:t>
        <a:bodyPr/>
        <a:lstStyle/>
        <a:p>
          <a:r>
            <a:rPr lang="en-GB" dirty="0">
              <a:solidFill>
                <a:schemeClr val="accent6"/>
              </a:solidFill>
            </a:rPr>
            <a:t>text</a:t>
          </a:r>
        </a:p>
      </dgm:t>
    </dgm:pt>
    <dgm:pt modelId="{A7546C9F-A959-446A-9F97-03A9FFD50844}" type="parTrans" cxnId="{5FD19D4F-59A9-43CF-957B-F51E663D29CC}">
      <dgm:prSet/>
      <dgm:spPr/>
      <dgm:t>
        <a:bodyPr/>
        <a:lstStyle/>
        <a:p>
          <a:endParaRPr lang="en-GB" dirty="0">
            <a:solidFill>
              <a:schemeClr val="accent6"/>
            </a:solidFill>
          </a:endParaRPr>
        </a:p>
      </dgm:t>
    </dgm:pt>
    <dgm:pt modelId="{D7CF22BB-D5D4-4A60-B87B-E9FF1E9D470F}" type="sibTrans" cxnId="{5FD19D4F-59A9-43CF-957B-F51E663D29CC}">
      <dgm:prSet/>
      <dgm:spPr/>
      <dgm:t>
        <a:bodyPr/>
        <a:lstStyle/>
        <a:p>
          <a:endParaRPr lang="en-GB"/>
        </a:p>
      </dgm:t>
    </dgm:pt>
    <dgm:pt modelId="{7675DEB1-3CA8-4CDB-B466-FDF111BA25E9}">
      <dgm:prSet phldrT="[Text]"/>
      <dgm:spPr/>
      <dgm:t>
        <a:bodyPr/>
        <a:lstStyle/>
        <a:p>
          <a:r>
            <a:rPr lang="en-GB" dirty="0">
              <a:solidFill>
                <a:schemeClr val="accent6"/>
              </a:solidFill>
            </a:rPr>
            <a:t>text</a:t>
          </a:r>
        </a:p>
      </dgm:t>
    </dgm:pt>
    <dgm:pt modelId="{C92CE4F2-746F-4058-8E9F-522ADCCEC610}" type="parTrans" cxnId="{9A555B42-A93F-4EB1-AED3-23435DB159AD}">
      <dgm:prSet/>
      <dgm:spPr/>
      <dgm:t>
        <a:bodyPr/>
        <a:lstStyle/>
        <a:p>
          <a:endParaRPr lang="en-GB" dirty="0">
            <a:solidFill>
              <a:schemeClr val="accent6"/>
            </a:solidFill>
          </a:endParaRPr>
        </a:p>
      </dgm:t>
    </dgm:pt>
    <dgm:pt modelId="{C9391F1E-ABE1-4A66-AA76-7FAA235CBB93}" type="sibTrans" cxnId="{9A555B42-A93F-4EB1-AED3-23435DB159AD}">
      <dgm:prSet/>
      <dgm:spPr/>
      <dgm:t>
        <a:bodyPr/>
        <a:lstStyle/>
        <a:p>
          <a:endParaRPr lang="en-GB"/>
        </a:p>
      </dgm:t>
    </dgm:pt>
    <dgm:pt modelId="{1FC6F4DC-4124-4742-8489-3197C6AF6515}">
      <dgm:prSet phldrT="[Text]"/>
      <dgm:spPr/>
      <dgm:t>
        <a:bodyPr/>
        <a:lstStyle/>
        <a:p>
          <a:r>
            <a:rPr lang="en-GB" dirty="0">
              <a:solidFill>
                <a:schemeClr val="accent6"/>
              </a:solidFill>
            </a:rPr>
            <a:t>text</a:t>
          </a:r>
        </a:p>
      </dgm:t>
    </dgm:pt>
    <dgm:pt modelId="{E9C28C8C-2456-4612-B926-F8473602E6F8}" type="parTrans" cxnId="{F7B6C71E-76B9-4618-AA20-F69CE282A73D}">
      <dgm:prSet/>
      <dgm:spPr/>
      <dgm:t>
        <a:bodyPr/>
        <a:lstStyle/>
        <a:p>
          <a:endParaRPr lang="en-GB" dirty="0">
            <a:solidFill>
              <a:schemeClr val="accent6"/>
            </a:solidFill>
          </a:endParaRPr>
        </a:p>
      </dgm:t>
    </dgm:pt>
    <dgm:pt modelId="{1B0CB46F-AACF-4F13-AFD8-6BCE385E7291}" type="sibTrans" cxnId="{F7B6C71E-76B9-4618-AA20-F69CE282A73D}">
      <dgm:prSet/>
      <dgm:spPr/>
      <dgm:t>
        <a:bodyPr/>
        <a:lstStyle/>
        <a:p>
          <a:endParaRPr lang="en-GB"/>
        </a:p>
      </dgm:t>
    </dgm:pt>
    <dgm:pt modelId="{828AC074-4D15-494A-8C0E-E719FF6C7C32}" type="pres">
      <dgm:prSet presAssocID="{F374DDAC-74A8-46E3-962D-0FA7E6DD0C82}" presName="diagram" presStyleCnt="0">
        <dgm:presLayoutVars>
          <dgm:chPref val="1"/>
          <dgm:dir/>
          <dgm:animOne val="branch"/>
          <dgm:animLvl val="lvl"/>
          <dgm:resizeHandles val="exact"/>
        </dgm:presLayoutVars>
      </dgm:prSet>
      <dgm:spPr/>
    </dgm:pt>
    <dgm:pt modelId="{7846351F-9871-45F0-9BCB-08AFAA31404A}" type="pres">
      <dgm:prSet presAssocID="{4BE4D932-4201-4ED3-B247-282CB46BEC30}" presName="root1" presStyleCnt="0"/>
      <dgm:spPr/>
    </dgm:pt>
    <dgm:pt modelId="{ABEDD4B1-3502-45CD-ADDD-29C5F5586010}" type="pres">
      <dgm:prSet presAssocID="{4BE4D932-4201-4ED3-B247-282CB46BEC30}" presName="LevelOneTextNode" presStyleLbl="node0" presStyleIdx="0" presStyleCnt="1">
        <dgm:presLayoutVars>
          <dgm:chPref val="3"/>
        </dgm:presLayoutVars>
      </dgm:prSet>
      <dgm:spPr/>
    </dgm:pt>
    <dgm:pt modelId="{3E31DD16-3974-49AD-9E3C-A6458B56CC75}" type="pres">
      <dgm:prSet presAssocID="{4BE4D932-4201-4ED3-B247-282CB46BEC30}" presName="level2hierChild" presStyleCnt="0"/>
      <dgm:spPr/>
    </dgm:pt>
    <dgm:pt modelId="{CD35C484-900E-41B0-B985-9D1CDC62AAFF}" type="pres">
      <dgm:prSet presAssocID="{E364B3D0-FE1D-4829-ADFF-8A22A057134E}" presName="conn2-1" presStyleLbl="parChTrans1D2" presStyleIdx="0" presStyleCnt="2"/>
      <dgm:spPr/>
    </dgm:pt>
    <dgm:pt modelId="{3EBA5B21-F426-4436-BAA4-FD492FB832D8}" type="pres">
      <dgm:prSet presAssocID="{E364B3D0-FE1D-4829-ADFF-8A22A057134E}" presName="connTx" presStyleLbl="parChTrans1D2" presStyleIdx="0" presStyleCnt="2"/>
      <dgm:spPr/>
    </dgm:pt>
    <dgm:pt modelId="{6A75DFF6-6887-4851-9974-2104A25725CE}" type="pres">
      <dgm:prSet presAssocID="{0D578D10-3020-4824-831C-9B5D38A43BF2}" presName="root2" presStyleCnt="0"/>
      <dgm:spPr/>
    </dgm:pt>
    <dgm:pt modelId="{3F82055C-7398-4DAF-879E-F6CC278524FE}" type="pres">
      <dgm:prSet presAssocID="{0D578D10-3020-4824-831C-9B5D38A43BF2}" presName="LevelTwoTextNode" presStyleLbl="node2" presStyleIdx="0" presStyleCnt="2">
        <dgm:presLayoutVars>
          <dgm:chPref val="3"/>
        </dgm:presLayoutVars>
      </dgm:prSet>
      <dgm:spPr/>
    </dgm:pt>
    <dgm:pt modelId="{41A8E595-C6A8-4FF9-9E7E-BBEE60DEBE8A}" type="pres">
      <dgm:prSet presAssocID="{0D578D10-3020-4824-831C-9B5D38A43BF2}" presName="level3hierChild" presStyleCnt="0"/>
      <dgm:spPr/>
    </dgm:pt>
    <dgm:pt modelId="{FE719185-FA8B-40BE-9CB5-646FDE75B5EA}" type="pres">
      <dgm:prSet presAssocID="{040DE843-135A-4B4F-8B7C-AB4EC0B74DC5}" presName="conn2-1" presStyleLbl="parChTrans1D3" presStyleIdx="0" presStyleCnt="5"/>
      <dgm:spPr/>
    </dgm:pt>
    <dgm:pt modelId="{E65C1D80-8304-4810-BBFA-83F74104A37F}" type="pres">
      <dgm:prSet presAssocID="{040DE843-135A-4B4F-8B7C-AB4EC0B74DC5}" presName="connTx" presStyleLbl="parChTrans1D3" presStyleIdx="0" presStyleCnt="5"/>
      <dgm:spPr/>
    </dgm:pt>
    <dgm:pt modelId="{44644CA1-BB4F-4DE8-9A00-9415AF0B30B7}" type="pres">
      <dgm:prSet presAssocID="{6B8705E6-9488-42D2-B205-50DCDD4ACA00}" presName="root2" presStyleCnt="0"/>
      <dgm:spPr/>
    </dgm:pt>
    <dgm:pt modelId="{CFE553BA-F1F3-4FEB-AB2F-F73801466DE2}" type="pres">
      <dgm:prSet presAssocID="{6B8705E6-9488-42D2-B205-50DCDD4ACA00}" presName="LevelTwoTextNode" presStyleLbl="node3" presStyleIdx="0" presStyleCnt="5">
        <dgm:presLayoutVars>
          <dgm:chPref val="3"/>
        </dgm:presLayoutVars>
      </dgm:prSet>
      <dgm:spPr/>
    </dgm:pt>
    <dgm:pt modelId="{5652DB97-F711-4565-9E79-2771A659FAAE}" type="pres">
      <dgm:prSet presAssocID="{6B8705E6-9488-42D2-B205-50DCDD4ACA00}" presName="level3hierChild" presStyleCnt="0"/>
      <dgm:spPr/>
    </dgm:pt>
    <dgm:pt modelId="{F4E22CEE-705F-42F2-BA96-30553F4F33EF}" type="pres">
      <dgm:prSet presAssocID="{E9C28C8C-2456-4612-B926-F8473602E6F8}" presName="conn2-1" presStyleLbl="parChTrans1D4" presStyleIdx="0" presStyleCnt="6"/>
      <dgm:spPr/>
    </dgm:pt>
    <dgm:pt modelId="{4C7B0AB4-B1D5-44BB-B76E-8AA133E580E5}" type="pres">
      <dgm:prSet presAssocID="{E9C28C8C-2456-4612-B926-F8473602E6F8}" presName="connTx" presStyleLbl="parChTrans1D4" presStyleIdx="0" presStyleCnt="6"/>
      <dgm:spPr/>
    </dgm:pt>
    <dgm:pt modelId="{D80950CB-D763-4A62-9D86-2D10D3441855}" type="pres">
      <dgm:prSet presAssocID="{1FC6F4DC-4124-4742-8489-3197C6AF6515}" presName="root2" presStyleCnt="0"/>
      <dgm:spPr/>
    </dgm:pt>
    <dgm:pt modelId="{CAAE76A6-B18E-48F8-88A2-2C43513762B7}" type="pres">
      <dgm:prSet presAssocID="{1FC6F4DC-4124-4742-8489-3197C6AF6515}" presName="LevelTwoTextNode" presStyleLbl="node4" presStyleIdx="0" presStyleCnt="6">
        <dgm:presLayoutVars>
          <dgm:chPref val="3"/>
        </dgm:presLayoutVars>
      </dgm:prSet>
      <dgm:spPr/>
    </dgm:pt>
    <dgm:pt modelId="{403C8911-313B-47D5-A322-683675ECF9C5}" type="pres">
      <dgm:prSet presAssocID="{1FC6F4DC-4124-4742-8489-3197C6AF6515}" presName="level3hierChild" presStyleCnt="0"/>
      <dgm:spPr/>
    </dgm:pt>
    <dgm:pt modelId="{64EBCE98-46E7-4969-A274-2B6D3B747CEB}" type="pres">
      <dgm:prSet presAssocID="{2175C711-2FCA-4FF0-8637-C19D0B738DEE}" presName="conn2-1" presStyleLbl="parChTrans1D3" presStyleIdx="1" presStyleCnt="5"/>
      <dgm:spPr/>
    </dgm:pt>
    <dgm:pt modelId="{755A13B0-5A49-49F8-8271-D956C2062335}" type="pres">
      <dgm:prSet presAssocID="{2175C711-2FCA-4FF0-8637-C19D0B738DEE}" presName="connTx" presStyleLbl="parChTrans1D3" presStyleIdx="1" presStyleCnt="5"/>
      <dgm:spPr/>
    </dgm:pt>
    <dgm:pt modelId="{1C03FABA-299B-463E-8F5A-059221AF9F10}" type="pres">
      <dgm:prSet presAssocID="{EAC94BE1-4F66-4C1A-8755-005DE7DA7291}" presName="root2" presStyleCnt="0"/>
      <dgm:spPr/>
    </dgm:pt>
    <dgm:pt modelId="{BE4485E5-FDED-41BA-AE3B-73D89848F8AF}" type="pres">
      <dgm:prSet presAssocID="{EAC94BE1-4F66-4C1A-8755-005DE7DA7291}" presName="LevelTwoTextNode" presStyleLbl="node3" presStyleIdx="1" presStyleCnt="5">
        <dgm:presLayoutVars>
          <dgm:chPref val="3"/>
        </dgm:presLayoutVars>
      </dgm:prSet>
      <dgm:spPr/>
    </dgm:pt>
    <dgm:pt modelId="{92F2CAB0-A362-4435-892F-EFB08E1C0E92}" type="pres">
      <dgm:prSet presAssocID="{EAC94BE1-4F66-4C1A-8755-005DE7DA7291}" presName="level3hierChild" presStyleCnt="0"/>
      <dgm:spPr/>
    </dgm:pt>
    <dgm:pt modelId="{30AD93D0-31C3-496B-A16A-DFD2C8DD6B69}" type="pres">
      <dgm:prSet presAssocID="{09BBD3BB-890E-432A-B617-82D63E2C1676}" presName="conn2-1" presStyleLbl="parChTrans1D2" presStyleIdx="1" presStyleCnt="2"/>
      <dgm:spPr/>
    </dgm:pt>
    <dgm:pt modelId="{F50514CB-8627-435E-86EE-120CB18C4034}" type="pres">
      <dgm:prSet presAssocID="{09BBD3BB-890E-432A-B617-82D63E2C1676}" presName="connTx" presStyleLbl="parChTrans1D2" presStyleIdx="1" presStyleCnt="2"/>
      <dgm:spPr/>
    </dgm:pt>
    <dgm:pt modelId="{309C4BB8-3543-460B-A540-3E92DC82E22B}" type="pres">
      <dgm:prSet presAssocID="{324538E5-FF3D-4F1A-A34E-EF858F0AFD35}" presName="root2" presStyleCnt="0"/>
      <dgm:spPr/>
    </dgm:pt>
    <dgm:pt modelId="{1142DD3C-43F4-4544-BEC3-9F5EEA831719}" type="pres">
      <dgm:prSet presAssocID="{324538E5-FF3D-4F1A-A34E-EF858F0AFD35}" presName="LevelTwoTextNode" presStyleLbl="node2" presStyleIdx="1" presStyleCnt="2">
        <dgm:presLayoutVars>
          <dgm:chPref val="3"/>
        </dgm:presLayoutVars>
      </dgm:prSet>
      <dgm:spPr/>
    </dgm:pt>
    <dgm:pt modelId="{7F539C3E-D9A7-4D72-B5D8-AB424327701A}" type="pres">
      <dgm:prSet presAssocID="{324538E5-FF3D-4F1A-A34E-EF858F0AFD35}" presName="level3hierChild" presStyleCnt="0"/>
      <dgm:spPr/>
    </dgm:pt>
    <dgm:pt modelId="{8475EB81-7A57-48B3-AC9F-9D8D2BB3B5F2}" type="pres">
      <dgm:prSet presAssocID="{FF7B2E52-476D-4B6A-BB06-FC58100CC6AE}" presName="conn2-1" presStyleLbl="parChTrans1D3" presStyleIdx="2" presStyleCnt="5"/>
      <dgm:spPr/>
    </dgm:pt>
    <dgm:pt modelId="{6C881C33-FE2B-451D-A36D-4FAAC4297470}" type="pres">
      <dgm:prSet presAssocID="{FF7B2E52-476D-4B6A-BB06-FC58100CC6AE}" presName="connTx" presStyleLbl="parChTrans1D3" presStyleIdx="2" presStyleCnt="5"/>
      <dgm:spPr/>
    </dgm:pt>
    <dgm:pt modelId="{87283A6D-B892-49D3-AA15-5B2C9ACB59D8}" type="pres">
      <dgm:prSet presAssocID="{F9400F41-DE93-488B-8198-F72A03D16D4F}" presName="root2" presStyleCnt="0"/>
      <dgm:spPr/>
    </dgm:pt>
    <dgm:pt modelId="{0165D732-611F-4DC3-89E7-25CCDE1E3D41}" type="pres">
      <dgm:prSet presAssocID="{F9400F41-DE93-488B-8198-F72A03D16D4F}" presName="LevelTwoTextNode" presStyleLbl="node3" presStyleIdx="2" presStyleCnt="5">
        <dgm:presLayoutVars>
          <dgm:chPref val="3"/>
        </dgm:presLayoutVars>
      </dgm:prSet>
      <dgm:spPr/>
    </dgm:pt>
    <dgm:pt modelId="{1C243176-A2CF-4399-8D11-2E3C14D330AE}" type="pres">
      <dgm:prSet presAssocID="{F9400F41-DE93-488B-8198-F72A03D16D4F}" presName="level3hierChild" presStyleCnt="0"/>
      <dgm:spPr/>
    </dgm:pt>
    <dgm:pt modelId="{7DD9298F-3106-4FB6-8002-07E4303FBF78}" type="pres">
      <dgm:prSet presAssocID="{A7546C9F-A959-446A-9F97-03A9FFD50844}" presName="conn2-1" presStyleLbl="parChTrans1D4" presStyleIdx="1" presStyleCnt="6"/>
      <dgm:spPr/>
    </dgm:pt>
    <dgm:pt modelId="{B27E881E-E7B9-4358-821C-F93625626FE1}" type="pres">
      <dgm:prSet presAssocID="{A7546C9F-A959-446A-9F97-03A9FFD50844}" presName="connTx" presStyleLbl="parChTrans1D4" presStyleIdx="1" presStyleCnt="6"/>
      <dgm:spPr/>
    </dgm:pt>
    <dgm:pt modelId="{3A5D817B-2BC8-4184-B6A5-D091AB159107}" type="pres">
      <dgm:prSet presAssocID="{4EBA715D-56F0-4C3F-9127-D34F158379EF}" presName="root2" presStyleCnt="0"/>
      <dgm:spPr/>
    </dgm:pt>
    <dgm:pt modelId="{95BA4F1B-A98A-4F54-97D9-B7330887842E}" type="pres">
      <dgm:prSet presAssocID="{4EBA715D-56F0-4C3F-9127-D34F158379EF}" presName="LevelTwoTextNode" presStyleLbl="node4" presStyleIdx="1" presStyleCnt="6">
        <dgm:presLayoutVars>
          <dgm:chPref val="3"/>
        </dgm:presLayoutVars>
      </dgm:prSet>
      <dgm:spPr/>
    </dgm:pt>
    <dgm:pt modelId="{702D8BB5-CFAC-4D7E-B5F1-D59536A1A3AB}" type="pres">
      <dgm:prSet presAssocID="{4EBA715D-56F0-4C3F-9127-D34F158379EF}" presName="level3hierChild" presStyleCnt="0"/>
      <dgm:spPr/>
    </dgm:pt>
    <dgm:pt modelId="{EDF2A8A6-D7D3-4FFA-88A0-4B19F20C3A29}" type="pres">
      <dgm:prSet presAssocID="{B91A2AE0-E3C9-444E-B6FD-BAB70E8013A8}" presName="conn2-1" presStyleLbl="parChTrans1D3" presStyleIdx="3" presStyleCnt="5"/>
      <dgm:spPr/>
    </dgm:pt>
    <dgm:pt modelId="{4267D0E5-B5C2-4242-A895-920C68ED713A}" type="pres">
      <dgm:prSet presAssocID="{B91A2AE0-E3C9-444E-B6FD-BAB70E8013A8}" presName="connTx" presStyleLbl="parChTrans1D3" presStyleIdx="3" presStyleCnt="5"/>
      <dgm:spPr/>
    </dgm:pt>
    <dgm:pt modelId="{176485BB-E85F-46F2-8426-748A92438667}" type="pres">
      <dgm:prSet presAssocID="{9D8A55B7-0A49-44AC-AC7B-5CF29B9A3C0C}" presName="root2" presStyleCnt="0"/>
      <dgm:spPr/>
    </dgm:pt>
    <dgm:pt modelId="{B4D8C414-A889-4C5C-BFAC-533BDC044644}" type="pres">
      <dgm:prSet presAssocID="{9D8A55B7-0A49-44AC-AC7B-5CF29B9A3C0C}" presName="LevelTwoTextNode" presStyleLbl="node3" presStyleIdx="3" presStyleCnt="5">
        <dgm:presLayoutVars>
          <dgm:chPref val="3"/>
        </dgm:presLayoutVars>
      </dgm:prSet>
      <dgm:spPr/>
    </dgm:pt>
    <dgm:pt modelId="{937F72AF-896E-41FF-B878-219B6A22BB73}" type="pres">
      <dgm:prSet presAssocID="{9D8A55B7-0A49-44AC-AC7B-5CF29B9A3C0C}" presName="level3hierChild" presStyleCnt="0"/>
      <dgm:spPr/>
    </dgm:pt>
    <dgm:pt modelId="{C39FCE13-11E6-45D6-93B7-8BC3C2F70626}" type="pres">
      <dgm:prSet presAssocID="{1666793F-6110-4B2B-8673-E57AF565F15F}" presName="conn2-1" presStyleLbl="parChTrans1D4" presStyleIdx="2" presStyleCnt="6"/>
      <dgm:spPr/>
    </dgm:pt>
    <dgm:pt modelId="{44A1962D-FCBC-4935-BF92-BDD60769975C}" type="pres">
      <dgm:prSet presAssocID="{1666793F-6110-4B2B-8673-E57AF565F15F}" presName="connTx" presStyleLbl="parChTrans1D4" presStyleIdx="2" presStyleCnt="6"/>
      <dgm:spPr/>
    </dgm:pt>
    <dgm:pt modelId="{B786E8C4-107A-4EF1-B3D8-447C372DF198}" type="pres">
      <dgm:prSet presAssocID="{3F4D3C9A-4435-439A-9A17-866340EE04DC}" presName="root2" presStyleCnt="0"/>
      <dgm:spPr/>
    </dgm:pt>
    <dgm:pt modelId="{87FAEE4E-51F4-4F38-80E7-BBFACE014598}" type="pres">
      <dgm:prSet presAssocID="{3F4D3C9A-4435-439A-9A17-866340EE04DC}" presName="LevelTwoTextNode" presStyleLbl="node4" presStyleIdx="2" presStyleCnt="6">
        <dgm:presLayoutVars>
          <dgm:chPref val="3"/>
        </dgm:presLayoutVars>
      </dgm:prSet>
      <dgm:spPr/>
    </dgm:pt>
    <dgm:pt modelId="{0D5009FD-AD6D-41F4-9A23-50B038EC44CE}" type="pres">
      <dgm:prSet presAssocID="{3F4D3C9A-4435-439A-9A17-866340EE04DC}" presName="level3hierChild" presStyleCnt="0"/>
      <dgm:spPr/>
    </dgm:pt>
    <dgm:pt modelId="{A1099AA4-9EE2-41B0-809C-61466EBDC871}" type="pres">
      <dgm:prSet presAssocID="{EF429680-FC65-4A83-9201-665C6B5313BB}" presName="conn2-1" presStyleLbl="parChTrans1D4" presStyleIdx="3" presStyleCnt="6"/>
      <dgm:spPr/>
    </dgm:pt>
    <dgm:pt modelId="{095112CA-3771-4413-A5F4-8E4D22929125}" type="pres">
      <dgm:prSet presAssocID="{EF429680-FC65-4A83-9201-665C6B5313BB}" presName="connTx" presStyleLbl="parChTrans1D4" presStyleIdx="3" presStyleCnt="6"/>
      <dgm:spPr/>
    </dgm:pt>
    <dgm:pt modelId="{9CE3ADF1-6156-453D-8804-C17CBE780701}" type="pres">
      <dgm:prSet presAssocID="{4C4840A1-445F-4538-9317-CC825EA69BDF}" presName="root2" presStyleCnt="0"/>
      <dgm:spPr/>
    </dgm:pt>
    <dgm:pt modelId="{28945085-81F1-4776-88F9-EA7A9425C4D7}" type="pres">
      <dgm:prSet presAssocID="{4C4840A1-445F-4538-9317-CC825EA69BDF}" presName="LevelTwoTextNode" presStyleLbl="node4" presStyleIdx="3" presStyleCnt="6">
        <dgm:presLayoutVars>
          <dgm:chPref val="3"/>
        </dgm:presLayoutVars>
      </dgm:prSet>
      <dgm:spPr/>
    </dgm:pt>
    <dgm:pt modelId="{5D0F4694-EBDE-40D9-9386-73191A0CBB96}" type="pres">
      <dgm:prSet presAssocID="{4C4840A1-445F-4538-9317-CC825EA69BDF}" presName="level3hierChild" presStyleCnt="0"/>
      <dgm:spPr/>
    </dgm:pt>
    <dgm:pt modelId="{96AE164D-B308-4F49-AB31-1DCCECE1FA30}" type="pres">
      <dgm:prSet presAssocID="{C92CE4F2-746F-4058-8E9F-522ADCCEC610}" presName="conn2-1" presStyleLbl="parChTrans1D4" presStyleIdx="4" presStyleCnt="6"/>
      <dgm:spPr/>
    </dgm:pt>
    <dgm:pt modelId="{031A6230-1A7C-4FDE-B22D-B4E5C3FC50FD}" type="pres">
      <dgm:prSet presAssocID="{C92CE4F2-746F-4058-8E9F-522ADCCEC610}" presName="connTx" presStyleLbl="parChTrans1D4" presStyleIdx="4" presStyleCnt="6"/>
      <dgm:spPr/>
    </dgm:pt>
    <dgm:pt modelId="{D9088859-9682-457C-BE1D-58DF46B0C125}" type="pres">
      <dgm:prSet presAssocID="{7675DEB1-3CA8-4CDB-B466-FDF111BA25E9}" presName="root2" presStyleCnt="0"/>
      <dgm:spPr/>
    </dgm:pt>
    <dgm:pt modelId="{11413F04-CE35-490C-90DE-56F4BFE45BD4}" type="pres">
      <dgm:prSet presAssocID="{7675DEB1-3CA8-4CDB-B466-FDF111BA25E9}" presName="LevelTwoTextNode" presStyleLbl="node4" presStyleIdx="4" presStyleCnt="6">
        <dgm:presLayoutVars>
          <dgm:chPref val="3"/>
        </dgm:presLayoutVars>
      </dgm:prSet>
      <dgm:spPr/>
    </dgm:pt>
    <dgm:pt modelId="{9EA974F0-581E-40BD-AB9C-69E3930059D6}" type="pres">
      <dgm:prSet presAssocID="{7675DEB1-3CA8-4CDB-B466-FDF111BA25E9}" presName="level3hierChild" presStyleCnt="0"/>
      <dgm:spPr/>
    </dgm:pt>
    <dgm:pt modelId="{190A7249-E823-478C-BFD3-DF20CF33E64D}" type="pres">
      <dgm:prSet presAssocID="{9BBBD001-3FDC-4227-AEB5-495AFD5D29DA}" presName="conn2-1" presStyleLbl="parChTrans1D3" presStyleIdx="4" presStyleCnt="5"/>
      <dgm:spPr/>
    </dgm:pt>
    <dgm:pt modelId="{D45BE47A-7BD7-4969-9D2F-88F24153670B}" type="pres">
      <dgm:prSet presAssocID="{9BBBD001-3FDC-4227-AEB5-495AFD5D29DA}" presName="connTx" presStyleLbl="parChTrans1D3" presStyleIdx="4" presStyleCnt="5"/>
      <dgm:spPr/>
    </dgm:pt>
    <dgm:pt modelId="{FE31156F-EE93-47BD-8538-BFA51E7B17EE}" type="pres">
      <dgm:prSet presAssocID="{556F1B2A-F560-471F-839C-E4E2F4FAC56E}" presName="root2" presStyleCnt="0"/>
      <dgm:spPr/>
    </dgm:pt>
    <dgm:pt modelId="{4357787F-5F98-45C8-976F-79BA503D746B}" type="pres">
      <dgm:prSet presAssocID="{556F1B2A-F560-471F-839C-E4E2F4FAC56E}" presName="LevelTwoTextNode" presStyleLbl="node3" presStyleIdx="4" presStyleCnt="5">
        <dgm:presLayoutVars>
          <dgm:chPref val="3"/>
        </dgm:presLayoutVars>
      </dgm:prSet>
      <dgm:spPr/>
    </dgm:pt>
    <dgm:pt modelId="{305EFD37-2EB2-40B1-A9DC-AFF4C7D43267}" type="pres">
      <dgm:prSet presAssocID="{556F1B2A-F560-471F-839C-E4E2F4FAC56E}" presName="level3hierChild" presStyleCnt="0"/>
      <dgm:spPr/>
    </dgm:pt>
    <dgm:pt modelId="{DF9D9BDF-1C81-4371-9E6B-F9C37E9D7D40}" type="pres">
      <dgm:prSet presAssocID="{0248C2B1-63F0-49EF-BDED-F5A3BCEF53EA}" presName="conn2-1" presStyleLbl="parChTrans1D4" presStyleIdx="5" presStyleCnt="6"/>
      <dgm:spPr/>
    </dgm:pt>
    <dgm:pt modelId="{EC74E0C0-0BCC-43DC-91B3-B69A6EA04727}" type="pres">
      <dgm:prSet presAssocID="{0248C2B1-63F0-49EF-BDED-F5A3BCEF53EA}" presName="connTx" presStyleLbl="parChTrans1D4" presStyleIdx="5" presStyleCnt="6"/>
      <dgm:spPr/>
    </dgm:pt>
    <dgm:pt modelId="{01F48F7E-C53D-43A6-A2A2-28D5412BD334}" type="pres">
      <dgm:prSet presAssocID="{4744A7DF-99EF-4DB8-A385-24BE1808F4D3}" presName="root2" presStyleCnt="0"/>
      <dgm:spPr/>
    </dgm:pt>
    <dgm:pt modelId="{78F2D1DA-690A-475C-AC5D-E0C564FEE56A}" type="pres">
      <dgm:prSet presAssocID="{4744A7DF-99EF-4DB8-A385-24BE1808F4D3}" presName="LevelTwoTextNode" presStyleLbl="node4" presStyleIdx="5" presStyleCnt="6">
        <dgm:presLayoutVars>
          <dgm:chPref val="3"/>
        </dgm:presLayoutVars>
      </dgm:prSet>
      <dgm:spPr/>
    </dgm:pt>
    <dgm:pt modelId="{D33EFCBA-BD78-49A8-8BB0-E5CAB309E577}" type="pres">
      <dgm:prSet presAssocID="{4744A7DF-99EF-4DB8-A385-24BE1808F4D3}" presName="level3hierChild" presStyleCnt="0"/>
      <dgm:spPr/>
    </dgm:pt>
  </dgm:ptLst>
  <dgm:cxnLst>
    <dgm:cxn modelId="{162F4700-500C-44D4-99B9-3008C9832209}" type="presOf" srcId="{E9C28C8C-2456-4612-B926-F8473602E6F8}" destId="{F4E22CEE-705F-42F2-BA96-30553F4F33EF}" srcOrd="0" destOrd="0" presId="urn:microsoft.com/office/officeart/2005/8/layout/hierarchy2"/>
    <dgm:cxn modelId="{057A9203-9853-4F8E-9167-3D3F1CE3752E}" srcId="{0D578D10-3020-4824-831C-9B5D38A43BF2}" destId="{6B8705E6-9488-42D2-B205-50DCDD4ACA00}" srcOrd="0" destOrd="0" parTransId="{040DE843-135A-4B4F-8B7C-AB4EC0B74DC5}" sibTransId="{B154B0F2-5BDA-448F-9625-B1AFA842DF3C}"/>
    <dgm:cxn modelId="{4EAD190B-F30E-451F-806D-B4C0D2093908}" type="presOf" srcId="{C92CE4F2-746F-4058-8E9F-522ADCCEC610}" destId="{031A6230-1A7C-4FDE-B22D-B4E5C3FC50FD}" srcOrd="1" destOrd="0" presId="urn:microsoft.com/office/officeart/2005/8/layout/hierarchy2"/>
    <dgm:cxn modelId="{76DB5A0C-861C-482C-B579-3CB1F7C1CF8D}" type="presOf" srcId="{EAC94BE1-4F66-4C1A-8755-005DE7DA7291}" destId="{BE4485E5-FDED-41BA-AE3B-73D89848F8AF}" srcOrd="0" destOrd="0" presId="urn:microsoft.com/office/officeart/2005/8/layout/hierarchy2"/>
    <dgm:cxn modelId="{FAD5821E-65FF-4625-82EA-58FD69E15242}" type="presOf" srcId="{4C4840A1-445F-4538-9317-CC825EA69BDF}" destId="{28945085-81F1-4776-88F9-EA7A9425C4D7}" srcOrd="0" destOrd="0" presId="urn:microsoft.com/office/officeart/2005/8/layout/hierarchy2"/>
    <dgm:cxn modelId="{F7B6C71E-76B9-4618-AA20-F69CE282A73D}" srcId="{6B8705E6-9488-42D2-B205-50DCDD4ACA00}" destId="{1FC6F4DC-4124-4742-8489-3197C6AF6515}" srcOrd="0" destOrd="0" parTransId="{E9C28C8C-2456-4612-B926-F8473602E6F8}" sibTransId="{1B0CB46F-AACF-4F13-AFD8-6BCE385E7291}"/>
    <dgm:cxn modelId="{07320A2E-B5B6-4DC7-9E3D-897D23A5111E}" type="presOf" srcId="{4BE4D932-4201-4ED3-B247-282CB46BEC30}" destId="{ABEDD4B1-3502-45CD-ADDD-29C5F5586010}" srcOrd="0" destOrd="0" presId="urn:microsoft.com/office/officeart/2005/8/layout/hierarchy2"/>
    <dgm:cxn modelId="{C886B73A-D1DF-43C8-B3CA-94E6A915BDC8}" type="presOf" srcId="{2175C711-2FCA-4FF0-8637-C19D0B738DEE}" destId="{755A13B0-5A49-49F8-8271-D956C2062335}" srcOrd="1" destOrd="0" presId="urn:microsoft.com/office/officeart/2005/8/layout/hierarchy2"/>
    <dgm:cxn modelId="{0E619A3D-2FCD-44C6-B41E-A84A603C8901}" type="presOf" srcId="{E9C28C8C-2456-4612-B926-F8473602E6F8}" destId="{4C7B0AB4-B1D5-44BB-B76E-8AA133E580E5}" srcOrd="1" destOrd="0" presId="urn:microsoft.com/office/officeart/2005/8/layout/hierarchy2"/>
    <dgm:cxn modelId="{4FAA5A3E-AFE2-451B-8868-63F8E4D862D7}" type="presOf" srcId="{9BBBD001-3FDC-4227-AEB5-495AFD5D29DA}" destId="{D45BE47A-7BD7-4969-9D2F-88F24153670B}" srcOrd="1" destOrd="0" presId="urn:microsoft.com/office/officeart/2005/8/layout/hierarchy2"/>
    <dgm:cxn modelId="{71B47461-7950-44C9-876C-8C36EA7A841A}" type="presOf" srcId="{E364B3D0-FE1D-4829-ADFF-8A22A057134E}" destId="{CD35C484-900E-41B0-B985-9D1CDC62AAFF}" srcOrd="0" destOrd="0" presId="urn:microsoft.com/office/officeart/2005/8/layout/hierarchy2"/>
    <dgm:cxn modelId="{F1E58941-874D-45FC-9408-1DB7E910D8D0}" type="presOf" srcId="{1FC6F4DC-4124-4742-8489-3197C6AF6515}" destId="{CAAE76A6-B18E-48F8-88A2-2C43513762B7}" srcOrd="0" destOrd="0" presId="urn:microsoft.com/office/officeart/2005/8/layout/hierarchy2"/>
    <dgm:cxn modelId="{B831EF61-76B5-42FD-824F-6A2371E47498}" type="presOf" srcId="{0248C2B1-63F0-49EF-BDED-F5A3BCEF53EA}" destId="{DF9D9BDF-1C81-4371-9E6B-F9C37E9D7D40}" srcOrd="0" destOrd="0" presId="urn:microsoft.com/office/officeart/2005/8/layout/hierarchy2"/>
    <dgm:cxn modelId="{9A555B42-A93F-4EB1-AED3-23435DB159AD}" srcId="{4C4840A1-445F-4538-9317-CC825EA69BDF}" destId="{7675DEB1-3CA8-4CDB-B466-FDF111BA25E9}" srcOrd="0" destOrd="0" parTransId="{C92CE4F2-746F-4058-8E9F-522ADCCEC610}" sibTransId="{C9391F1E-ABE1-4A66-AA76-7FAA235CBB93}"/>
    <dgm:cxn modelId="{F4AD8E64-A7C4-4C01-ADC7-324418CC9617}" type="presOf" srcId="{B91A2AE0-E3C9-444E-B6FD-BAB70E8013A8}" destId="{4267D0E5-B5C2-4242-A895-920C68ED713A}" srcOrd="1" destOrd="0" presId="urn:microsoft.com/office/officeart/2005/8/layout/hierarchy2"/>
    <dgm:cxn modelId="{313CB568-3519-4729-9DCC-186FD35FDAFA}" srcId="{324538E5-FF3D-4F1A-A34E-EF858F0AFD35}" destId="{556F1B2A-F560-471F-839C-E4E2F4FAC56E}" srcOrd="2" destOrd="0" parTransId="{9BBBD001-3FDC-4227-AEB5-495AFD5D29DA}" sibTransId="{49AEB232-01A6-4E0B-B86F-E09B55AE8965}"/>
    <dgm:cxn modelId="{F9A12C6A-AE59-4061-924A-E6AAC9D32E6F}" type="presOf" srcId="{F9400F41-DE93-488B-8198-F72A03D16D4F}" destId="{0165D732-611F-4DC3-89E7-25CCDE1E3D41}" srcOrd="0" destOrd="0" presId="urn:microsoft.com/office/officeart/2005/8/layout/hierarchy2"/>
    <dgm:cxn modelId="{5FD19D4F-59A9-43CF-957B-F51E663D29CC}" srcId="{F9400F41-DE93-488B-8198-F72A03D16D4F}" destId="{4EBA715D-56F0-4C3F-9127-D34F158379EF}" srcOrd="0" destOrd="0" parTransId="{A7546C9F-A959-446A-9F97-03A9FFD50844}" sibTransId="{D7CF22BB-D5D4-4A60-B87B-E9FF1E9D470F}"/>
    <dgm:cxn modelId="{C1EC8B71-7B98-4816-8C0B-ABAD95CA67AA}" type="presOf" srcId="{4744A7DF-99EF-4DB8-A385-24BE1808F4D3}" destId="{78F2D1DA-690A-475C-AC5D-E0C564FEE56A}" srcOrd="0" destOrd="0" presId="urn:microsoft.com/office/officeart/2005/8/layout/hierarchy2"/>
    <dgm:cxn modelId="{964E9F51-7C36-4591-B7CA-E0FF3C3639C0}" type="presOf" srcId="{0248C2B1-63F0-49EF-BDED-F5A3BCEF53EA}" destId="{EC74E0C0-0BCC-43DC-91B3-B69A6EA04727}" srcOrd="1" destOrd="0" presId="urn:microsoft.com/office/officeart/2005/8/layout/hierarchy2"/>
    <dgm:cxn modelId="{FD8F3275-719E-4715-94D8-7673DAB558A6}" srcId="{4BE4D932-4201-4ED3-B247-282CB46BEC30}" destId="{324538E5-FF3D-4F1A-A34E-EF858F0AFD35}" srcOrd="1" destOrd="0" parTransId="{09BBD3BB-890E-432A-B617-82D63E2C1676}" sibTransId="{9BE38CC5-3133-437B-9B82-BB09073748A0}"/>
    <dgm:cxn modelId="{0EDB5C75-77C3-43AD-A083-7A184876D331}" type="presOf" srcId="{040DE843-135A-4B4F-8B7C-AB4EC0B74DC5}" destId="{FE719185-FA8B-40BE-9CB5-646FDE75B5EA}" srcOrd="0" destOrd="0" presId="urn:microsoft.com/office/officeart/2005/8/layout/hierarchy2"/>
    <dgm:cxn modelId="{A979CB75-C7F9-45EA-A1A5-E46672FA22EA}" srcId="{556F1B2A-F560-471F-839C-E4E2F4FAC56E}" destId="{4744A7DF-99EF-4DB8-A385-24BE1808F4D3}" srcOrd="0" destOrd="0" parTransId="{0248C2B1-63F0-49EF-BDED-F5A3BCEF53EA}" sibTransId="{9462344F-3D29-41D7-9C49-561871D5F433}"/>
    <dgm:cxn modelId="{E2021B57-9077-4981-A7D8-B0832229F16A}" type="presOf" srcId="{A7546C9F-A959-446A-9F97-03A9FFD50844}" destId="{7DD9298F-3106-4FB6-8002-07E4303FBF78}" srcOrd="0" destOrd="0" presId="urn:microsoft.com/office/officeart/2005/8/layout/hierarchy2"/>
    <dgm:cxn modelId="{86DE457A-3D59-4696-B0AC-38E0348305D5}" type="presOf" srcId="{FF7B2E52-476D-4B6A-BB06-FC58100CC6AE}" destId="{8475EB81-7A57-48B3-AC9F-9D8D2BB3B5F2}" srcOrd="0" destOrd="0" presId="urn:microsoft.com/office/officeart/2005/8/layout/hierarchy2"/>
    <dgm:cxn modelId="{5ED2767E-591D-4B68-9CDF-C89E63B38181}" srcId="{324538E5-FF3D-4F1A-A34E-EF858F0AFD35}" destId="{F9400F41-DE93-488B-8198-F72A03D16D4F}" srcOrd="0" destOrd="0" parTransId="{FF7B2E52-476D-4B6A-BB06-FC58100CC6AE}" sibTransId="{7FD8A13B-7A88-4780-8775-A62BB8939CBF}"/>
    <dgm:cxn modelId="{C647FE8A-A4A8-4B32-BA55-F26FB60AF4B7}" type="presOf" srcId="{4EBA715D-56F0-4C3F-9127-D34F158379EF}" destId="{95BA4F1B-A98A-4F54-97D9-B7330887842E}" srcOrd="0" destOrd="0" presId="urn:microsoft.com/office/officeart/2005/8/layout/hierarchy2"/>
    <dgm:cxn modelId="{78FB988B-5A6E-4B8A-9980-00606808D9CD}" srcId="{4BE4D932-4201-4ED3-B247-282CB46BEC30}" destId="{0D578D10-3020-4824-831C-9B5D38A43BF2}" srcOrd="0" destOrd="0" parTransId="{E364B3D0-FE1D-4829-ADFF-8A22A057134E}" sibTransId="{836F77BB-E5B8-4ED8-8244-C541A192DFFF}"/>
    <dgm:cxn modelId="{8E799D8E-3DA3-4EC0-8AE7-90766619001B}" type="presOf" srcId="{9D8A55B7-0A49-44AC-AC7B-5CF29B9A3C0C}" destId="{B4D8C414-A889-4C5C-BFAC-533BDC044644}" srcOrd="0" destOrd="0" presId="urn:microsoft.com/office/officeart/2005/8/layout/hierarchy2"/>
    <dgm:cxn modelId="{B754C590-2617-4983-820D-F2ADD1FD23AC}" type="presOf" srcId="{EF429680-FC65-4A83-9201-665C6B5313BB}" destId="{095112CA-3771-4413-A5F4-8E4D22929125}" srcOrd="1" destOrd="0" presId="urn:microsoft.com/office/officeart/2005/8/layout/hierarchy2"/>
    <dgm:cxn modelId="{FE9D9394-707C-43DC-9ED0-4D30BF495970}" srcId="{F374DDAC-74A8-46E3-962D-0FA7E6DD0C82}" destId="{4BE4D932-4201-4ED3-B247-282CB46BEC30}" srcOrd="0" destOrd="0" parTransId="{B0045376-DAE1-4AED-91F7-41D0A70A1FAE}" sibTransId="{619C4EB9-C3FB-4845-86DA-7BA32FF2355D}"/>
    <dgm:cxn modelId="{C640C395-0D30-4B7B-AB40-61F447F56386}" type="presOf" srcId="{B91A2AE0-E3C9-444E-B6FD-BAB70E8013A8}" destId="{EDF2A8A6-D7D3-4FFA-88A0-4B19F20C3A29}" srcOrd="0" destOrd="0" presId="urn:microsoft.com/office/officeart/2005/8/layout/hierarchy2"/>
    <dgm:cxn modelId="{884C5999-09D9-40C4-8D31-DC51ADB3835E}" type="presOf" srcId="{F374DDAC-74A8-46E3-962D-0FA7E6DD0C82}" destId="{828AC074-4D15-494A-8C0E-E719FF6C7C32}" srcOrd="0" destOrd="0" presId="urn:microsoft.com/office/officeart/2005/8/layout/hierarchy2"/>
    <dgm:cxn modelId="{EA35229B-9BFA-43A3-89DE-6A36F01D1143}" srcId="{3F4D3C9A-4435-439A-9A17-866340EE04DC}" destId="{4C4840A1-445F-4538-9317-CC825EA69BDF}" srcOrd="0" destOrd="0" parTransId="{EF429680-FC65-4A83-9201-665C6B5313BB}" sibTransId="{82D403D2-9F3E-45EC-9B9A-0FDE9446A22B}"/>
    <dgm:cxn modelId="{2B104B9B-7B75-443C-AA28-A47C27CD7477}" type="presOf" srcId="{2175C711-2FCA-4FF0-8637-C19D0B738DEE}" destId="{64EBCE98-46E7-4969-A274-2B6D3B747CEB}" srcOrd="0" destOrd="0" presId="urn:microsoft.com/office/officeart/2005/8/layout/hierarchy2"/>
    <dgm:cxn modelId="{E39D579C-CC58-48E7-A43E-192B1C45E627}" type="presOf" srcId="{6B8705E6-9488-42D2-B205-50DCDD4ACA00}" destId="{CFE553BA-F1F3-4FEB-AB2F-F73801466DE2}" srcOrd="0" destOrd="0" presId="urn:microsoft.com/office/officeart/2005/8/layout/hierarchy2"/>
    <dgm:cxn modelId="{3A7EFBA6-12DC-4A05-8894-7DF3A43143B5}" type="presOf" srcId="{1666793F-6110-4B2B-8673-E57AF565F15F}" destId="{44A1962D-FCBC-4935-BF92-BDD60769975C}" srcOrd="1" destOrd="0" presId="urn:microsoft.com/office/officeart/2005/8/layout/hierarchy2"/>
    <dgm:cxn modelId="{C51A4EA8-4DEA-44AC-A3F9-3BD2C0608F3D}" type="presOf" srcId="{09BBD3BB-890E-432A-B617-82D63E2C1676}" destId="{30AD93D0-31C3-496B-A16A-DFD2C8DD6B69}" srcOrd="0" destOrd="0" presId="urn:microsoft.com/office/officeart/2005/8/layout/hierarchy2"/>
    <dgm:cxn modelId="{114057AA-3B4E-4144-97A2-BE53650BBBF1}" type="presOf" srcId="{EF429680-FC65-4A83-9201-665C6B5313BB}" destId="{A1099AA4-9EE2-41B0-809C-61466EBDC871}" srcOrd="0" destOrd="0" presId="urn:microsoft.com/office/officeart/2005/8/layout/hierarchy2"/>
    <dgm:cxn modelId="{C13B7BAA-1C65-40C2-A59F-26DDD3A719F0}" type="presOf" srcId="{C92CE4F2-746F-4058-8E9F-522ADCCEC610}" destId="{96AE164D-B308-4F49-AB31-1DCCECE1FA30}" srcOrd="0" destOrd="0" presId="urn:microsoft.com/office/officeart/2005/8/layout/hierarchy2"/>
    <dgm:cxn modelId="{A9A6C3AA-E202-40E4-9FE2-EB16EAD50B15}" type="presOf" srcId="{324538E5-FF3D-4F1A-A34E-EF858F0AFD35}" destId="{1142DD3C-43F4-4544-BEC3-9F5EEA831719}" srcOrd="0" destOrd="0" presId="urn:microsoft.com/office/officeart/2005/8/layout/hierarchy2"/>
    <dgm:cxn modelId="{B56020B0-8EFA-4331-B16E-79F44AB175F2}" srcId="{9D8A55B7-0A49-44AC-AC7B-5CF29B9A3C0C}" destId="{3F4D3C9A-4435-439A-9A17-866340EE04DC}" srcOrd="0" destOrd="0" parTransId="{1666793F-6110-4B2B-8673-E57AF565F15F}" sibTransId="{D73AF403-8A35-4149-A8A4-344085F62BE0}"/>
    <dgm:cxn modelId="{74AFFCBA-1ECA-4EC8-8BBF-9C9CF8F1B958}" type="presOf" srcId="{09BBD3BB-890E-432A-B617-82D63E2C1676}" destId="{F50514CB-8627-435E-86EE-120CB18C4034}" srcOrd="1" destOrd="0" presId="urn:microsoft.com/office/officeart/2005/8/layout/hierarchy2"/>
    <dgm:cxn modelId="{8A041BBE-D056-425A-B610-1222821FAAE4}" type="presOf" srcId="{E364B3D0-FE1D-4829-ADFF-8A22A057134E}" destId="{3EBA5B21-F426-4436-BAA4-FD492FB832D8}" srcOrd="1" destOrd="0" presId="urn:microsoft.com/office/officeart/2005/8/layout/hierarchy2"/>
    <dgm:cxn modelId="{245813C0-069D-49D7-B626-808465AB2640}" srcId="{324538E5-FF3D-4F1A-A34E-EF858F0AFD35}" destId="{9D8A55B7-0A49-44AC-AC7B-5CF29B9A3C0C}" srcOrd="1" destOrd="0" parTransId="{B91A2AE0-E3C9-444E-B6FD-BAB70E8013A8}" sibTransId="{E8A48B60-EA2F-48C9-961A-88149A403721}"/>
    <dgm:cxn modelId="{8BAC8AC0-6A05-4858-BEE4-B083B2FCBFE5}" type="presOf" srcId="{0D578D10-3020-4824-831C-9B5D38A43BF2}" destId="{3F82055C-7398-4DAF-879E-F6CC278524FE}" srcOrd="0" destOrd="0" presId="urn:microsoft.com/office/officeart/2005/8/layout/hierarchy2"/>
    <dgm:cxn modelId="{6FE52ED3-3D99-46D5-9DB7-F0AF31193A05}" type="presOf" srcId="{3F4D3C9A-4435-439A-9A17-866340EE04DC}" destId="{87FAEE4E-51F4-4F38-80E7-BBFACE014598}" srcOrd="0" destOrd="0" presId="urn:microsoft.com/office/officeart/2005/8/layout/hierarchy2"/>
    <dgm:cxn modelId="{9C7828D7-C7DE-4636-B724-A13B3D554DAB}" srcId="{0D578D10-3020-4824-831C-9B5D38A43BF2}" destId="{EAC94BE1-4F66-4C1A-8755-005DE7DA7291}" srcOrd="1" destOrd="0" parTransId="{2175C711-2FCA-4FF0-8637-C19D0B738DEE}" sibTransId="{F0CB6512-F189-4010-95A3-39A7ED009A69}"/>
    <dgm:cxn modelId="{8A4D5DDB-9627-4378-AA31-86EA767E5B71}" type="presOf" srcId="{040DE843-135A-4B4F-8B7C-AB4EC0B74DC5}" destId="{E65C1D80-8304-4810-BBFA-83F74104A37F}" srcOrd="1" destOrd="0" presId="urn:microsoft.com/office/officeart/2005/8/layout/hierarchy2"/>
    <dgm:cxn modelId="{2CF1B5E5-E51C-4B81-94FB-AEB956CD43E0}" type="presOf" srcId="{1666793F-6110-4B2B-8673-E57AF565F15F}" destId="{C39FCE13-11E6-45D6-93B7-8BC3C2F70626}" srcOrd="0" destOrd="0" presId="urn:microsoft.com/office/officeart/2005/8/layout/hierarchy2"/>
    <dgm:cxn modelId="{2B1CCAE5-FF4A-4321-A234-ED164AE8BFDA}" type="presOf" srcId="{7675DEB1-3CA8-4CDB-B466-FDF111BA25E9}" destId="{11413F04-CE35-490C-90DE-56F4BFE45BD4}" srcOrd="0" destOrd="0" presId="urn:microsoft.com/office/officeart/2005/8/layout/hierarchy2"/>
    <dgm:cxn modelId="{3C2339E8-3702-43D3-890A-7456373CA71C}" type="presOf" srcId="{FF7B2E52-476D-4B6A-BB06-FC58100CC6AE}" destId="{6C881C33-FE2B-451D-A36D-4FAAC4297470}" srcOrd="1" destOrd="0" presId="urn:microsoft.com/office/officeart/2005/8/layout/hierarchy2"/>
    <dgm:cxn modelId="{E70CD6F2-E161-4C82-80F1-488D51065D35}" type="presOf" srcId="{9BBBD001-3FDC-4227-AEB5-495AFD5D29DA}" destId="{190A7249-E823-478C-BFD3-DF20CF33E64D}" srcOrd="0" destOrd="0" presId="urn:microsoft.com/office/officeart/2005/8/layout/hierarchy2"/>
    <dgm:cxn modelId="{3A75C4F5-B7D0-4DA1-8A27-61C7DAFC848C}" type="presOf" srcId="{A7546C9F-A959-446A-9F97-03A9FFD50844}" destId="{B27E881E-E7B9-4358-821C-F93625626FE1}" srcOrd="1" destOrd="0" presId="urn:microsoft.com/office/officeart/2005/8/layout/hierarchy2"/>
    <dgm:cxn modelId="{EF65FBF8-9BEB-45F6-BB1D-A8353282A1AA}" type="presOf" srcId="{556F1B2A-F560-471F-839C-E4E2F4FAC56E}" destId="{4357787F-5F98-45C8-976F-79BA503D746B}" srcOrd="0" destOrd="0" presId="urn:microsoft.com/office/officeart/2005/8/layout/hierarchy2"/>
    <dgm:cxn modelId="{1D889832-44BA-469D-B358-AF351C415B2B}" type="presParOf" srcId="{828AC074-4D15-494A-8C0E-E719FF6C7C32}" destId="{7846351F-9871-45F0-9BCB-08AFAA31404A}" srcOrd="0" destOrd="0" presId="urn:microsoft.com/office/officeart/2005/8/layout/hierarchy2"/>
    <dgm:cxn modelId="{885528BB-27C7-42B1-9DDC-470B033724C6}" type="presParOf" srcId="{7846351F-9871-45F0-9BCB-08AFAA31404A}" destId="{ABEDD4B1-3502-45CD-ADDD-29C5F5586010}" srcOrd="0" destOrd="0" presId="urn:microsoft.com/office/officeart/2005/8/layout/hierarchy2"/>
    <dgm:cxn modelId="{EE2E10D2-45A7-4328-A9D4-695E9104E78D}" type="presParOf" srcId="{7846351F-9871-45F0-9BCB-08AFAA31404A}" destId="{3E31DD16-3974-49AD-9E3C-A6458B56CC75}" srcOrd="1" destOrd="0" presId="urn:microsoft.com/office/officeart/2005/8/layout/hierarchy2"/>
    <dgm:cxn modelId="{63633472-786E-45E5-911C-3A96B30F6CFE}" type="presParOf" srcId="{3E31DD16-3974-49AD-9E3C-A6458B56CC75}" destId="{CD35C484-900E-41B0-B985-9D1CDC62AAFF}" srcOrd="0" destOrd="0" presId="urn:microsoft.com/office/officeart/2005/8/layout/hierarchy2"/>
    <dgm:cxn modelId="{EBD85DBC-C62A-4DD1-B6CA-99CCCFF831FA}" type="presParOf" srcId="{CD35C484-900E-41B0-B985-9D1CDC62AAFF}" destId="{3EBA5B21-F426-4436-BAA4-FD492FB832D8}" srcOrd="0" destOrd="0" presId="urn:microsoft.com/office/officeart/2005/8/layout/hierarchy2"/>
    <dgm:cxn modelId="{7831D14C-1E20-413C-83B3-C02230BFF5F4}" type="presParOf" srcId="{3E31DD16-3974-49AD-9E3C-A6458B56CC75}" destId="{6A75DFF6-6887-4851-9974-2104A25725CE}" srcOrd="1" destOrd="0" presId="urn:microsoft.com/office/officeart/2005/8/layout/hierarchy2"/>
    <dgm:cxn modelId="{174DFD59-0ED3-46B8-ABFE-74541240DF8F}" type="presParOf" srcId="{6A75DFF6-6887-4851-9974-2104A25725CE}" destId="{3F82055C-7398-4DAF-879E-F6CC278524FE}" srcOrd="0" destOrd="0" presId="urn:microsoft.com/office/officeart/2005/8/layout/hierarchy2"/>
    <dgm:cxn modelId="{DF419D11-266E-41B5-A952-B2EA4353E87C}" type="presParOf" srcId="{6A75DFF6-6887-4851-9974-2104A25725CE}" destId="{41A8E595-C6A8-4FF9-9E7E-BBEE60DEBE8A}" srcOrd="1" destOrd="0" presId="urn:microsoft.com/office/officeart/2005/8/layout/hierarchy2"/>
    <dgm:cxn modelId="{87558E60-1FA9-48CC-AEB1-0330F117EA77}" type="presParOf" srcId="{41A8E595-C6A8-4FF9-9E7E-BBEE60DEBE8A}" destId="{FE719185-FA8B-40BE-9CB5-646FDE75B5EA}" srcOrd="0" destOrd="0" presId="urn:microsoft.com/office/officeart/2005/8/layout/hierarchy2"/>
    <dgm:cxn modelId="{3A633A46-6FE5-4EF4-A051-28E016155B4E}" type="presParOf" srcId="{FE719185-FA8B-40BE-9CB5-646FDE75B5EA}" destId="{E65C1D80-8304-4810-BBFA-83F74104A37F}" srcOrd="0" destOrd="0" presId="urn:microsoft.com/office/officeart/2005/8/layout/hierarchy2"/>
    <dgm:cxn modelId="{12301327-762D-40CB-BDEA-37C61393FBDA}" type="presParOf" srcId="{41A8E595-C6A8-4FF9-9E7E-BBEE60DEBE8A}" destId="{44644CA1-BB4F-4DE8-9A00-9415AF0B30B7}" srcOrd="1" destOrd="0" presId="urn:microsoft.com/office/officeart/2005/8/layout/hierarchy2"/>
    <dgm:cxn modelId="{E09B76E4-547F-467A-9D5C-B643CD4D8AC0}" type="presParOf" srcId="{44644CA1-BB4F-4DE8-9A00-9415AF0B30B7}" destId="{CFE553BA-F1F3-4FEB-AB2F-F73801466DE2}" srcOrd="0" destOrd="0" presId="urn:microsoft.com/office/officeart/2005/8/layout/hierarchy2"/>
    <dgm:cxn modelId="{03800D2D-6B80-4BF5-A915-92659C00E331}" type="presParOf" srcId="{44644CA1-BB4F-4DE8-9A00-9415AF0B30B7}" destId="{5652DB97-F711-4565-9E79-2771A659FAAE}" srcOrd="1" destOrd="0" presId="urn:microsoft.com/office/officeart/2005/8/layout/hierarchy2"/>
    <dgm:cxn modelId="{563EA9F1-319B-4859-B940-25A1CA7821F8}" type="presParOf" srcId="{5652DB97-F711-4565-9E79-2771A659FAAE}" destId="{F4E22CEE-705F-42F2-BA96-30553F4F33EF}" srcOrd="0" destOrd="0" presId="urn:microsoft.com/office/officeart/2005/8/layout/hierarchy2"/>
    <dgm:cxn modelId="{B3081FAD-53C8-402E-9C22-66395E862C1B}" type="presParOf" srcId="{F4E22CEE-705F-42F2-BA96-30553F4F33EF}" destId="{4C7B0AB4-B1D5-44BB-B76E-8AA133E580E5}" srcOrd="0" destOrd="0" presId="urn:microsoft.com/office/officeart/2005/8/layout/hierarchy2"/>
    <dgm:cxn modelId="{80102231-B7CA-4A00-8422-AEF1809B0ABB}" type="presParOf" srcId="{5652DB97-F711-4565-9E79-2771A659FAAE}" destId="{D80950CB-D763-4A62-9D86-2D10D3441855}" srcOrd="1" destOrd="0" presId="urn:microsoft.com/office/officeart/2005/8/layout/hierarchy2"/>
    <dgm:cxn modelId="{BAB294A2-C989-4BF7-A891-8848AD71C367}" type="presParOf" srcId="{D80950CB-D763-4A62-9D86-2D10D3441855}" destId="{CAAE76A6-B18E-48F8-88A2-2C43513762B7}" srcOrd="0" destOrd="0" presId="urn:microsoft.com/office/officeart/2005/8/layout/hierarchy2"/>
    <dgm:cxn modelId="{3FEEE268-68D7-400F-8D70-49AAD9420931}" type="presParOf" srcId="{D80950CB-D763-4A62-9D86-2D10D3441855}" destId="{403C8911-313B-47D5-A322-683675ECF9C5}" srcOrd="1" destOrd="0" presId="urn:microsoft.com/office/officeart/2005/8/layout/hierarchy2"/>
    <dgm:cxn modelId="{326A175D-340A-4EB7-861C-B634F65455B3}" type="presParOf" srcId="{41A8E595-C6A8-4FF9-9E7E-BBEE60DEBE8A}" destId="{64EBCE98-46E7-4969-A274-2B6D3B747CEB}" srcOrd="2" destOrd="0" presId="urn:microsoft.com/office/officeart/2005/8/layout/hierarchy2"/>
    <dgm:cxn modelId="{C351140C-3A64-4831-B4E4-0825BEB71F6D}" type="presParOf" srcId="{64EBCE98-46E7-4969-A274-2B6D3B747CEB}" destId="{755A13B0-5A49-49F8-8271-D956C2062335}" srcOrd="0" destOrd="0" presId="urn:microsoft.com/office/officeart/2005/8/layout/hierarchy2"/>
    <dgm:cxn modelId="{B1011D11-3E5C-4FAF-9485-A44E6950F4AB}" type="presParOf" srcId="{41A8E595-C6A8-4FF9-9E7E-BBEE60DEBE8A}" destId="{1C03FABA-299B-463E-8F5A-059221AF9F10}" srcOrd="3" destOrd="0" presId="urn:microsoft.com/office/officeart/2005/8/layout/hierarchy2"/>
    <dgm:cxn modelId="{F2A4F60A-333E-41FB-8A21-52BE4EE24978}" type="presParOf" srcId="{1C03FABA-299B-463E-8F5A-059221AF9F10}" destId="{BE4485E5-FDED-41BA-AE3B-73D89848F8AF}" srcOrd="0" destOrd="0" presId="urn:microsoft.com/office/officeart/2005/8/layout/hierarchy2"/>
    <dgm:cxn modelId="{1563394F-96D0-4885-9178-8E73D76F9B7A}" type="presParOf" srcId="{1C03FABA-299B-463E-8F5A-059221AF9F10}" destId="{92F2CAB0-A362-4435-892F-EFB08E1C0E92}" srcOrd="1" destOrd="0" presId="urn:microsoft.com/office/officeart/2005/8/layout/hierarchy2"/>
    <dgm:cxn modelId="{7E62DC19-7211-4F89-8A66-8281BF638E27}" type="presParOf" srcId="{3E31DD16-3974-49AD-9E3C-A6458B56CC75}" destId="{30AD93D0-31C3-496B-A16A-DFD2C8DD6B69}" srcOrd="2" destOrd="0" presId="urn:microsoft.com/office/officeart/2005/8/layout/hierarchy2"/>
    <dgm:cxn modelId="{5BAB22F1-F8CF-423B-A280-562F5E55EE48}" type="presParOf" srcId="{30AD93D0-31C3-496B-A16A-DFD2C8DD6B69}" destId="{F50514CB-8627-435E-86EE-120CB18C4034}" srcOrd="0" destOrd="0" presId="urn:microsoft.com/office/officeart/2005/8/layout/hierarchy2"/>
    <dgm:cxn modelId="{1BE6A6A7-F613-420B-B848-2AF25C71967F}" type="presParOf" srcId="{3E31DD16-3974-49AD-9E3C-A6458B56CC75}" destId="{309C4BB8-3543-460B-A540-3E92DC82E22B}" srcOrd="3" destOrd="0" presId="urn:microsoft.com/office/officeart/2005/8/layout/hierarchy2"/>
    <dgm:cxn modelId="{6C1448A8-D519-4772-852B-287F9FD966C8}" type="presParOf" srcId="{309C4BB8-3543-460B-A540-3E92DC82E22B}" destId="{1142DD3C-43F4-4544-BEC3-9F5EEA831719}" srcOrd="0" destOrd="0" presId="urn:microsoft.com/office/officeart/2005/8/layout/hierarchy2"/>
    <dgm:cxn modelId="{0133FDFA-5132-4665-B925-B45C0ADBFBEF}" type="presParOf" srcId="{309C4BB8-3543-460B-A540-3E92DC82E22B}" destId="{7F539C3E-D9A7-4D72-B5D8-AB424327701A}" srcOrd="1" destOrd="0" presId="urn:microsoft.com/office/officeart/2005/8/layout/hierarchy2"/>
    <dgm:cxn modelId="{3CC3CAFB-3273-40BC-8FFC-5A7D0B5B2534}" type="presParOf" srcId="{7F539C3E-D9A7-4D72-B5D8-AB424327701A}" destId="{8475EB81-7A57-48B3-AC9F-9D8D2BB3B5F2}" srcOrd="0" destOrd="0" presId="urn:microsoft.com/office/officeart/2005/8/layout/hierarchy2"/>
    <dgm:cxn modelId="{365939DC-9B4F-44B0-81D9-D9BCB3FF1D65}" type="presParOf" srcId="{8475EB81-7A57-48B3-AC9F-9D8D2BB3B5F2}" destId="{6C881C33-FE2B-451D-A36D-4FAAC4297470}" srcOrd="0" destOrd="0" presId="urn:microsoft.com/office/officeart/2005/8/layout/hierarchy2"/>
    <dgm:cxn modelId="{A165E67F-AF46-48D5-B1BB-5EDFFA0B0473}" type="presParOf" srcId="{7F539C3E-D9A7-4D72-B5D8-AB424327701A}" destId="{87283A6D-B892-49D3-AA15-5B2C9ACB59D8}" srcOrd="1" destOrd="0" presId="urn:microsoft.com/office/officeart/2005/8/layout/hierarchy2"/>
    <dgm:cxn modelId="{28E2A812-44DD-4DCD-9BBF-3ADD96B18A34}" type="presParOf" srcId="{87283A6D-B892-49D3-AA15-5B2C9ACB59D8}" destId="{0165D732-611F-4DC3-89E7-25CCDE1E3D41}" srcOrd="0" destOrd="0" presId="urn:microsoft.com/office/officeart/2005/8/layout/hierarchy2"/>
    <dgm:cxn modelId="{7EAB5C4C-BCC1-45CE-910B-6949E608FBFD}" type="presParOf" srcId="{87283A6D-B892-49D3-AA15-5B2C9ACB59D8}" destId="{1C243176-A2CF-4399-8D11-2E3C14D330AE}" srcOrd="1" destOrd="0" presId="urn:microsoft.com/office/officeart/2005/8/layout/hierarchy2"/>
    <dgm:cxn modelId="{B0C5DF14-FED2-440E-B473-CDAE111447F7}" type="presParOf" srcId="{1C243176-A2CF-4399-8D11-2E3C14D330AE}" destId="{7DD9298F-3106-4FB6-8002-07E4303FBF78}" srcOrd="0" destOrd="0" presId="urn:microsoft.com/office/officeart/2005/8/layout/hierarchy2"/>
    <dgm:cxn modelId="{68D24B48-D75E-47EE-9BD4-C1F134A7C7FE}" type="presParOf" srcId="{7DD9298F-3106-4FB6-8002-07E4303FBF78}" destId="{B27E881E-E7B9-4358-821C-F93625626FE1}" srcOrd="0" destOrd="0" presId="urn:microsoft.com/office/officeart/2005/8/layout/hierarchy2"/>
    <dgm:cxn modelId="{B8E3F12D-6F18-4550-AFD5-B4686508086F}" type="presParOf" srcId="{1C243176-A2CF-4399-8D11-2E3C14D330AE}" destId="{3A5D817B-2BC8-4184-B6A5-D091AB159107}" srcOrd="1" destOrd="0" presId="urn:microsoft.com/office/officeart/2005/8/layout/hierarchy2"/>
    <dgm:cxn modelId="{0B58D066-4F20-4BA6-8EAB-2F1B0BE82F26}" type="presParOf" srcId="{3A5D817B-2BC8-4184-B6A5-D091AB159107}" destId="{95BA4F1B-A98A-4F54-97D9-B7330887842E}" srcOrd="0" destOrd="0" presId="urn:microsoft.com/office/officeart/2005/8/layout/hierarchy2"/>
    <dgm:cxn modelId="{D2DF6613-ACAD-49CF-82FD-BF8AD9F385D9}" type="presParOf" srcId="{3A5D817B-2BC8-4184-B6A5-D091AB159107}" destId="{702D8BB5-CFAC-4D7E-B5F1-D59536A1A3AB}" srcOrd="1" destOrd="0" presId="urn:microsoft.com/office/officeart/2005/8/layout/hierarchy2"/>
    <dgm:cxn modelId="{2BA5FBFD-1E83-4183-A3E7-17C7C8F24163}" type="presParOf" srcId="{7F539C3E-D9A7-4D72-B5D8-AB424327701A}" destId="{EDF2A8A6-D7D3-4FFA-88A0-4B19F20C3A29}" srcOrd="2" destOrd="0" presId="urn:microsoft.com/office/officeart/2005/8/layout/hierarchy2"/>
    <dgm:cxn modelId="{2666729C-B6E4-416C-A506-96C492D714BF}" type="presParOf" srcId="{EDF2A8A6-D7D3-4FFA-88A0-4B19F20C3A29}" destId="{4267D0E5-B5C2-4242-A895-920C68ED713A}" srcOrd="0" destOrd="0" presId="urn:microsoft.com/office/officeart/2005/8/layout/hierarchy2"/>
    <dgm:cxn modelId="{EAE15F97-0C7A-4A90-94B7-7D7526F23F8F}" type="presParOf" srcId="{7F539C3E-D9A7-4D72-B5D8-AB424327701A}" destId="{176485BB-E85F-46F2-8426-748A92438667}" srcOrd="3" destOrd="0" presId="urn:microsoft.com/office/officeart/2005/8/layout/hierarchy2"/>
    <dgm:cxn modelId="{128152EF-11BA-4896-8E69-483E94699C3E}" type="presParOf" srcId="{176485BB-E85F-46F2-8426-748A92438667}" destId="{B4D8C414-A889-4C5C-BFAC-533BDC044644}" srcOrd="0" destOrd="0" presId="urn:microsoft.com/office/officeart/2005/8/layout/hierarchy2"/>
    <dgm:cxn modelId="{7D865F76-3830-4504-B463-6FF94FB98972}" type="presParOf" srcId="{176485BB-E85F-46F2-8426-748A92438667}" destId="{937F72AF-896E-41FF-B878-219B6A22BB73}" srcOrd="1" destOrd="0" presId="urn:microsoft.com/office/officeart/2005/8/layout/hierarchy2"/>
    <dgm:cxn modelId="{F5E9B8E3-78CB-489E-8E4F-828653EDE310}" type="presParOf" srcId="{937F72AF-896E-41FF-B878-219B6A22BB73}" destId="{C39FCE13-11E6-45D6-93B7-8BC3C2F70626}" srcOrd="0" destOrd="0" presId="urn:microsoft.com/office/officeart/2005/8/layout/hierarchy2"/>
    <dgm:cxn modelId="{B404C419-490B-4D70-A615-66123D7C365A}" type="presParOf" srcId="{C39FCE13-11E6-45D6-93B7-8BC3C2F70626}" destId="{44A1962D-FCBC-4935-BF92-BDD60769975C}" srcOrd="0" destOrd="0" presId="urn:microsoft.com/office/officeart/2005/8/layout/hierarchy2"/>
    <dgm:cxn modelId="{9BC9965C-AAF0-4B83-8A32-B2F64E246257}" type="presParOf" srcId="{937F72AF-896E-41FF-B878-219B6A22BB73}" destId="{B786E8C4-107A-4EF1-B3D8-447C372DF198}" srcOrd="1" destOrd="0" presId="urn:microsoft.com/office/officeart/2005/8/layout/hierarchy2"/>
    <dgm:cxn modelId="{A5371B11-9D2A-44E0-8422-BBA901F4EF12}" type="presParOf" srcId="{B786E8C4-107A-4EF1-B3D8-447C372DF198}" destId="{87FAEE4E-51F4-4F38-80E7-BBFACE014598}" srcOrd="0" destOrd="0" presId="urn:microsoft.com/office/officeart/2005/8/layout/hierarchy2"/>
    <dgm:cxn modelId="{23F4F0D8-ECAA-4553-B537-28CE5238B67A}" type="presParOf" srcId="{B786E8C4-107A-4EF1-B3D8-447C372DF198}" destId="{0D5009FD-AD6D-41F4-9A23-50B038EC44CE}" srcOrd="1" destOrd="0" presId="urn:microsoft.com/office/officeart/2005/8/layout/hierarchy2"/>
    <dgm:cxn modelId="{33463B26-AF82-4FB8-83AD-39383E0B6635}" type="presParOf" srcId="{0D5009FD-AD6D-41F4-9A23-50B038EC44CE}" destId="{A1099AA4-9EE2-41B0-809C-61466EBDC871}" srcOrd="0" destOrd="0" presId="urn:microsoft.com/office/officeart/2005/8/layout/hierarchy2"/>
    <dgm:cxn modelId="{0D0B8D4B-089A-4C7E-9DF8-4EF5B6414DF2}" type="presParOf" srcId="{A1099AA4-9EE2-41B0-809C-61466EBDC871}" destId="{095112CA-3771-4413-A5F4-8E4D22929125}" srcOrd="0" destOrd="0" presId="urn:microsoft.com/office/officeart/2005/8/layout/hierarchy2"/>
    <dgm:cxn modelId="{46A84BA1-4485-4055-8FE6-91AB199993C0}" type="presParOf" srcId="{0D5009FD-AD6D-41F4-9A23-50B038EC44CE}" destId="{9CE3ADF1-6156-453D-8804-C17CBE780701}" srcOrd="1" destOrd="0" presId="urn:microsoft.com/office/officeart/2005/8/layout/hierarchy2"/>
    <dgm:cxn modelId="{5BEE9B49-7DFD-4A24-9624-6D7B17CE0BE9}" type="presParOf" srcId="{9CE3ADF1-6156-453D-8804-C17CBE780701}" destId="{28945085-81F1-4776-88F9-EA7A9425C4D7}" srcOrd="0" destOrd="0" presId="urn:microsoft.com/office/officeart/2005/8/layout/hierarchy2"/>
    <dgm:cxn modelId="{BE00AC45-8F98-48D7-9375-838F0AD88309}" type="presParOf" srcId="{9CE3ADF1-6156-453D-8804-C17CBE780701}" destId="{5D0F4694-EBDE-40D9-9386-73191A0CBB96}" srcOrd="1" destOrd="0" presId="urn:microsoft.com/office/officeart/2005/8/layout/hierarchy2"/>
    <dgm:cxn modelId="{6B363F63-FAB5-463B-996A-02353EB42202}" type="presParOf" srcId="{5D0F4694-EBDE-40D9-9386-73191A0CBB96}" destId="{96AE164D-B308-4F49-AB31-1DCCECE1FA30}" srcOrd="0" destOrd="0" presId="urn:microsoft.com/office/officeart/2005/8/layout/hierarchy2"/>
    <dgm:cxn modelId="{D5F008A6-AFEF-4070-9438-4A30F2E00AB5}" type="presParOf" srcId="{96AE164D-B308-4F49-AB31-1DCCECE1FA30}" destId="{031A6230-1A7C-4FDE-B22D-B4E5C3FC50FD}" srcOrd="0" destOrd="0" presId="urn:microsoft.com/office/officeart/2005/8/layout/hierarchy2"/>
    <dgm:cxn modelId="{894F6C2D-0CCC-429D-9D5C-0DE1FC22A6EF}" type="presParOf" srcId="{5D0F4694-EBDE-40D9-9386-73191A0CBB96}" destId="{D9088859-9682-457C-BE1D-58DF46B0C125}" srcOrd="1" destOrd="0" presId="urn:microsoft.com/office/officeart/2005/8/layout/hierarchy2"/>
    <dgm:cxn modelId="{E1F96D94-359E-4957-8AC5-0DBAF991F582}" type="presParOf" srcId="{D9088859-9682-457C-BE1D-58DF46B0C125}" destId="{11413F04-CE35-490C-90DE-56F4BFE45BD4}" srcOrd="0" destOrd="0" presId="urn:microsoft.com/office/officeart/2005/8/layout/hierarchy2"/>
    <dgm:cxn modelId="{BBB10A94-0C82-4836-83F4-EE97B7F9D4F1}" type="presParOf" srcId="{D9088859-9682-457C-BE1D-58DF46B0C125}" destId="{9EA974F0-581E-40BD-AB9C-69E3930059D6}" srcOrd="1" destOrd="0" presId="urn:microsoft.com/office/officeart/2005/8/layout/hierarchy2"/>
    <dgm:cxn modelId="{20B05DE8-B7B4-433B-ABA9-C3A97F69E696}" type="presParOf" srcId="{7F539C3E-D9A7-4D72-B5D8-AB424327701A}" destId="{190A7249-E823-478C-BFD3-DF20CF33E64D}" srcOrd="4" destOrd="0" presId="urn:microsoft.com/office/officeart/2005/8/layout/hierarchy2"/>
    <dgm:cxn modelId="{7A630D6B-52A5-4CDD-B7D0-0B45B4475B28}" type="presParOf" srcId="{190A7249-E823-478C-BFD3-DF20CF33E64D}" destId="{D45BE47A-7BD7-4969-9D2F-88F24153670B}" srcOrd="0" destOrd="0" presId="urn:microsoft.com/office/officeart/2005/8/layout/hierarchy2"/>
    <dgm:cxn modelId="{74C8307A-573F-4128-84C1-C68B10224000}" type="presParOf" srcId="{7F539C3E-D9A7-4D72-B5D8-AB424327701A}" destId="{FE31156F-EE93-47BD-8538-BFA51E7B17EE}" srcOrd="5" destOrd="0" presId="urn:microsoft.com/office/officeart/2005/8/layout/hierarchy2"/>
    <dgm:cxn modelId="{D27B526C-F8E8-43AF-ABFE-0CC5C46BCEB0}" type="presParOf" srcId="{FE31156F-EE93-47BD-8538-BFA51E7B17EE}" destId="{4357787F-5F98-45C8-976F-79BA503D746B}" srcOrd="0" destOrd="0" presId="urn:microsoft.com/office/officeart/2005/8/layout/hierarchy2"/>
    <dgm:cxn modelId="{42DC1826-4648-4100-8F5B-5D1539EC3873}" type="presParOf" srcId="{FE31156F-EE93-47BD-8538-BFA51E7B17EE}" destId="{305EFD37-2EB2-40B1-A9DC-AFF4C7D43267}" srcOrd="1" destOrd="0" presId="urn:microsoft.com/office/officeart/2005/8/layout/hierarchy2"/>
    <dgm:cxn modelId="{27430FA1-26F0-4160-B88B-495506806D74}" type="presParOf" srcId="{305EFD37-2EB2-40B1-A9DC-AFF4C7D43267}" destId="{DF9D9BDF-1C81-4371-9E6B-F9C37E9D7D40}" srcOrd="0" destOrd="0" presId="urn:microsoft.com/office/officeart/2005/8/layout/hierarchy2"/>
    <dgm:cxn modelId="{386F56B5-BFF9-4E49-8BC7-6C79230A58DC}" type="presParOf" srcId="{DF9D9BDF-1C81-4371-9E6B-F9C37E9D7D40}" destId="{EC74E0C0-0BCC-43DC-91B3-B69A6EA04727}" srcOrd="0" destOrd="0" presId="urn:microsoft.com/office/officeart/2005/8/layout/hierarchy2"/>
    <dgm:cxn modelId="{BC96947C-A430-4EE5-9410-A9839D3F4219}" type="presParOf" srcId="{305EFD37-2EB2-40B1-A9DC-AFF4C7D43267}" destId="{01F48F7E-C53D-43A6-A2A2-28D5412BD334}" srcOrd="1" destOrd="0" presId="urn:microsoft.com/office/officeart/2005/8/layout/hierarchy2"/>
    <dgm:cxn modelId="{7A2BAA07-339C-4DE7-95A5-488FB5D8B3E6}" type="presParOf" srcId="{01F48F7E-C53D-43A6-A2A2-28D5412BD334}" destId="{78F2D1DA-690A-475C-AC5D-E0C564FEE56A}" srcOrd="0" destOrd="0" presId="urn:microsoft.com/office/officeart/2005/8/layout/hierarchy2"/>
    <dgm:cxn modelId="{89B1AF56-B8C6-413E-A193-973DB9865AEA}" type="presParOf" srcId="{01F48F7E-C53D-43A6-A2A2-28D5412BD334}" destId="{D33EFCBA-BD78-49A8-8BB0-E5CAB309E57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DD4B1-3502-45CD-ADDD-29C5F5586010}">
      <dsp:nvSpPr>
        <dsp:cNvPr id="0" name=""/>
        <dsp:cNvSpPr/>
      </dsp:nvSpPr>
      <dsp:spPr>
        <a:xfrm>
          <a:off x="0" y="1731962"/>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html</a:t>
          </a:r>
        </a:p>
      </dsp:txBody>
      <dsp:txXfrm>
        <a:off x="11159" y="1743121"/>
        <a:ext cx="739681" cy="358681"/>
      </dsp:txXfrm>
    </dsp:sp>
    <dsp:sp modelId="{CD35C484-900E-41B0-B985-9D1CDC62AAFF}">
      <dsp:nvSpPr>
        <dsp:cNvPr id="0" name=""/>
        <dsp:cNvSpPr/>
      </dsp:nvSpPr>
      <dsp:spPr>
        <a:xfrm rot="17945813">
          <a:off x="601005" y="1640181"/>
          <a:ext cx="626789" cy="16875"/>
        </a:xfrm>
        <a:custGeom>
          <a:avLst/>
          <a:gdLst/>
          <a:ahLst/>
          <a:cxnLst/>
          <a:rect l="0" t="0" r="0" b="0"/>
          <a:pathLst>
            <a:path>
              <a:moveTo>
                <a:pt x="0" y="8437"/>
              </a:moveTo>
              <a:lnTo>
                <a:pt x="626789" y="8437"/>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898730" y="1632949"/>
        <a:ext cx="31339" cy="31339"/>
      </dsp:txXfrm>
    </dsp:sp>
    <dsp:sp modelId="{3F82055C-7398-4DAF-879E-F6CC278524FE}">
      <dsp:nvSpPr>
        <dsp:cNvPr id="0" name=""/>
        <dsp:cNvSpPr/>
      </dsp:nvSpPr>
      <dsp:spPr>
        <a:xfrm>
          <a:off x="1066800" y="1184275"/>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head</a:t>
          </a:r>
        </a:p>
      </dsp:txBody>
      <dsp:txXfrm>
        <a:off x="1077959" y="1195434"/>
        <a:ext cx="739681" cy="358681"/>
      </dsp:txXfrm>
    </dsp:sp>
    <dsp:sp modelId="{FE719185-FA8B-40BE-9CB5-646FDE75B5EA}">
      <dsp:nvSpPr>
        <dsp:cNvPr id="0" name=""/>
        <dsp:cNvSpPr/>
      </dsp:nvSpPr>
      <dsp:spPr>
        <a:xfrm rot="19457599">
          <a:off x="1793518" y="1256800"/>
          <a:ext cx="375362" cy="16875"/>
        </a:xfrm>
        <a:custGeom>
          <a:avLst/>
          <a:gdLst/>
          <a:ahLst/>
          <a:cxnLst/>
          <a:rect l="0" t="0" r="0" b="0"/>
          <a:pathLst>
            <a:path>
              <a:moveTo>
                <a:pt x="0" y="8437"/>
              </a:moveTo>
              <a:lnTo>
                <a:pt x="375362"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71815" y="1255853"/>
        <a:ext cx="18768" cy="18768"/>
      </dsp:txXfrm>
    </dsp:sp>
    <dsp:sp modelId="{CFE553BA-F1F3-4FEB-AB2F-F73801466DE2}">
      <dsp:nvSpPr>
        <dsp:cNvPr id="0" name=""/>
        <dsp:cNvSpPr/>
      </dsp:nvSpPr>
      <dsp:spPr>
        <a:xfrm>
          <a:off x="2133600" y="9652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title</a:t>
          </a:r>
        </a:p>
      </dsp:txBody>
      <dsp:txXfrm>
        <a:off x="2144759" y="976359"/>
        <a:ext cx="739681" cy="358681"/>
      </dsp:txXfrm>
    </dsp:sp>
    <dsp:sp modelId="{F4E22CEE-705F-42F2-BA96-30553F4F33EF}">
      <dsp:nvSpPr>
        <dsp:cNvPr id="0" name=""/>
        <dsp:cNvSpPr/>
      </dsp:nvSpPr>
      <dsp:spPr>
        <a:xfrm>
          <a:off x="2895600" y="114726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1148080"/>
        <a:ext cx="15240" cy="15240"/>
      </dsp:txXfrm>
    </dsp:sp>
    <dsp:sp modelId="{CAAE76A6-B18E-48F8-88A2-2C43513762B7}">
      <dsp:nvSpPr>
        <dsp:cNvPr id="0" name=""/>
        <dsp:cNvSpPr/>
      </dsp:nvSpPr>
      <dsp:spPr>
        <a:xfrm>
          <a:off x="3200400" y="9652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text</a:t>
          </a:r>
        </a:p>
      </dsp:txBody>
      <dsp:txXfrm>
        <a:off x="3211559" y="976359"/>
        <a:ext cx="739681" cy="358681"/>
      </dsp:txXfrm>
    </dsp:sp>
    <dsp:sp modelId="{64EBCE98-46E7-4969-A274-2B6D3B747CEB}">
      <dsp:nvSpPr>
        <dsp:cNvPr id="0" name=""/>
        <dsp:cNvSpPr/>
      </dsp:nvSpPr>
      <dsp:spPr>
        <a:xfrm rot="2142401">
          <a:off x="1793518" y="1475874"/>
          <a:ext cx="375362" cy="16875"/>
        </a:xfrm>
        <a:custGeom>
          <a:avLst/>
          <a:gdLst/>
          <a:ahLst/>
          <a:cxnLst/>
          <a:rect l="0" t="0" r="0" b="0"/>
          <a:pathLst>
            <a:path>
              <a:moveTo>
                <a:pt x="0" y="8437"/>
              </a:moveTo>
              <a:lnTo>
                <a:pt x="375362"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71815" y="1474928"/>
        <a:ext cx="18768" cy="18768"/>
      </dsp:txXfrm>
    </dsp:sp>
    <dsp:sp modelId="{BE4485E5-FDED-41BA-AE3B-73D89848F8AF}">
      <dsp:nvSpPr>
        <dsp:cNvPr id="0" name=""/>
        <dsp:cNvSpPr/>
      </dsp:nvSpPr>
      <dsp:spPr>
        <a:xfrm>
          <a:off x="2133600" y="140335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script</a:t>
          </a:r>
        </a:p>
      </dsp:txBody>
      <dsp:txXfrm>
        <a:off x="2144759" y="1414509"/>
        <a:ext cx="739681" cy="358681"/>
      </dsp:txXfrm>
    </dsp:sp>
    <dsp:sp modelId="{30AD93D0-31C3-496B-A16A-DFD2C8DD6B69}">
      <dsp:nvSpPr>
        <dsp:cNvPr id="0" name=""/>
        <dsp:cNvSpPr/>
      </dsp:nvSpPr>
      <dsp:spPr>
        <a:xfrm rot="3654187">
          <a:off x="601005" y="2187868"/>
          <a:ext cx="626789" cy="16875"/>
        </a:xfrm>
        <a:custGeom>
          <a:avLst/>
          <a:gdLst/>
          <a:ahLst/>
          <a:cxnLst/>
          <a:rect l="0" t="0" r="0" b="0"/>
          <a:pathLst>
            <a:path>
              <a:moveTo>
                <a:pt x="0" y="8437"/>
              </a:moveTo>
              <a:lnTo>
                <a:pt x="626789" y="8437"/>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898730" y="2180636"/>
        <a:ext cx="31339" cy="31339"/>
      </dsp:txXfrm>
    </dsp:sp>
    <dsp:sp modelId="{1142DD3C-43F4-4544-BEC3-9F5EEA831719}">
      <dsp:nvSpPr>
        <dsp:cNvPr id="0" name=""/>
        <dsp:cNvSpPr/>
      </dsp:nvSpPr>
      <dsp:spPr>
        <a:xfrm>
          <a:off x="10668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body</a:t>
          </a:r>
        </a:p>
      </dsp:txBody>
      <dsp:txXfrm>
        <a:off x="1077959" y="2290808"/>
        <a:ext cx="739681" cy="358681"/>
      </dsp:txXfrm>
    </dsp:sp>
    <dsp:sp modelId="{8475EB81-7A57-48B3-AC9F-9D8D2BB3B5F2}">
      <dsp:nvSpPr>
        <dsp:cNvPr id="0" name=""/>
        <dsp:cNvSpPr/>
      </dsp:nvSpPr>
      <dsp:spPr>
        <a:xfrm rot="18289469">
          <a:off x="1714329" y="2242637"/>
          <a:ext cx="533740" cy="16875"/>
        </a:xfrm>
        <a:custGeom>
          <a:avLst/>
          <a:gdLst/>
          <a:ahLst/>
          <a:cxnLst/>
          <a:rect l="0" t="0" r="0" b="0"/>
          <a:pathLst>
            <a:path>
              <a:moveTo>
                <a:pt x="0" y="8437"/>
              </a:moveTo>
              <a:lnTo>
                <a:pt x="53374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67856" y="2237731"/>
        <a:ext cx="26687" cy="26687"/>
      </dsp:txXfrm>
    </dsp:sp>
    <dsp:sp modelId="{0165D732-611F-4DC3-89E7-25CCDE1E3D41}">
      <dsp:nvSpPr>
        <dsp:cNvPr id="0" name=""/>
        <dsp:cNvSpPr/>
      </dsp:nvSpPr>
      <dsp:spPr>
        <a:xfrm>
          <a:off x="2133600" y="184149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h1</a:t>
          </a:r>
        </a:p>
      </dsp:txBody>
      <dsp:txXfrm>
        <a:off x="2144759" y="1852658"/>
        <a:ext cx="739681" cy="358681"/>
      </dsp:txXfrm>
    </dsp:sp>
    <dsp:sp modelId="{7DD9298F-3106-4FB6-8002-07E4303FBF78}">
      <dsp:nvSpPr>
        <dsp:cNvPr id="0" name=""/>
        <dsp:cNvSpPr/>
      </dsp:nvSpPr>
      <dsp:spPr>
        <a:xfrm>
          <a:off x="2895600" y="202356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2024379"/>
        <a:ext cx="15240" cy="15240"/>
      </dsp:txXfrm>
    </dsp:sp>
    <dsp:sp modelId="{95BA4F1B-A98A-4F54-97D9-B7330887842E}">
      <dsp:nvSpPr>
        <dsp:cNvPr id="0" name=""/>
        <dsp:cNvSpPr/>
      </dsp:nvSpPr>
      <dsp:spPr>
        <a:xfrm>
          <a:off x="3200400" y="184149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text</a:t>
          </a:r>
        </a:p>
      </dsp:txBody>
      <dsp:txXfrm>
        <a:off x="3211559" y="1852658"/>
        <a:ext cx="739681" cy="358681"/>
      </dsp:txXfrm>
    </dsp:sp>
    <dsp:sp modelId="{EDF2A8A6-D7D3-4FFA-88A0-4B19F20C3A29}">
      <dsp:nvSpPr>
        <dsp:cNvPr id="0" name=""/>
        <dsp:cNvSpPr/>
      </dsp:nvSpPr>
      <dsp:spPr>
        <a:xfrm>
          <a:off x="1828800" y="246171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73580" y="2462529"/>
        <a:ext cx="15240" cy="15240"/>
      </dsp:txXfrm>
    </dsp:sp>
    <dsp:sp modelId="{B4D8C414-A889-4C5C-BFAC-533BDC044644}">
      <dsp:nvSpPr>
        <dsp:cNvPr id="0" name=""/>
        <dsp:cNvSpPr/>
      </dsp:nvSpPr>
      <dsp:spPr>
        <a:xfrm>
          <a:off x="21336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table</a:t>
          </a:r>
        </a:p>
      </dsp:txBody>
      <dsp:txXfrm>
        <a:off x="2144759" y="2290808"/>
        <a:ext cx="739681" cy="358681"/>
      </dsp:txXfrm>
    </dsp:sp>
    <dsp:sp modelId="{C39FCE13-11E6-45D6-93B7-8BC3C2F70626}">
      <dsp:nvSpPr>
        <dsp:cNvPr id="0" name=""/>
        <dsp:cNvSpPr/>
      </dsp:nvSpPr>
      <dsp:spPr>
        <a:xfrm>
          <a:off x="2895600" y="246171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2462529"/>
        <a:ext cx="15240" cy="15240"/>
      </dsp:txXfrm>
    </dsp:sp>
    <dsp:sp modelId="{87FAEE4E-51F4-4F38-80E7-BBFACE014598}">
      <dsp:nvSpPr>
        <dsp:cNvPr id="0" name=""/>
        <dsp:cNvSpPr/>
      </dsp:nvSpPr>
      <dsp:spPr>
        <a:xfrm>
          <a:off x="32004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tr</a:t>
          </a:r>
        </a:p>
      </dsp:txBody>
      <dsp:txXfrm>
        <a:off x="3211559" y="2290808"/>
        <a:ext cx="739681" cy="358681"/>
      </dsp:txXfrm>
    </dsp:sp>
    <dsp:sp modelId="{A1099AA4-9EE2-41B0-809C-61466EBDC871}">
      <dsp:nvSpPr>
        <dsp:cNvPr id="0" name=""/>
        <dsp:cNvSpPr/>
      </dsp:nvSpPr>
      <dsp:spPr>
        <a:xfrm>
          <a:off x="3962400" y="2461712"/>
          <a:ext cx="304799" cy="16875"/>
        </a:xfrm>
        <a:custGeom>
          <a:avLst/>
          <a:gdLst/>
          <a:ahLst/>
          <a:cxnLst/>
          <a:rect l="0" t="0" r="0" b="0"/>
          <a:pathLst>
            <a:path>
              <a:moveTo>
                <a:pt x="0" y="8437"/>
              </a:moveTo>
              <a:lnTo>
                <a:pt x="304799"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4107180" y="2462529"/>
        <a:ext cx="15239" cy="15239"/>
      </dsp:txXfrm>
    </dsp:sp>
    <dsp:sp modelId="{28945085-81F1-4776-88F9-EA7A9425C4D7}">
      <dsp:nvSpPr>
        <dsp:cNvPr id="0" name=""/>
        <dsp:cNvSpPr/>
      </dsp:nvSpPr>
      <dsp:spPr>
        <a:xfrm>
          <a:off x="42672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td</a:t>
          </a:r>
        </a:p>
      </dsp:txBody>
      <dsp:txXfrm>
        <a:off x="4278359" y="2290808"/>
        <a:ext cx="739681" cy="358681"/>
      </dsp:txXfrm>
    </dsp:sp>
    <dsp:sp modelId="{96AE164D-B308-4F49-AB31-1DCCECE1FA30}">
      <dsp:nvSpPr>
        <dsp:cNvPr id="0" name=""/>
        <dsp:cNvSpPr/>
      </dsp:nvSpPr>
      <dsp:spPr>
        <a:xfrm>
          <a:off x="5029199" y="246171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5173980" y="2462529"/>
        <a:ext cx="15240" cy="15240"/>
      </dsp:txXfrm>
    </dsp:sp>
    <dsp:sp modelId="{11413F04-CE35-490C-90DE-56F4BFE45BD4}">
      <dsp:nvSpPr>
        <dsp:cNvPr id="0" name=""/>
        <dsp:cNvSpPr/>
      </dsp:nvSpPr>
      <dsp:spPr>
        <a:xfrm>
          <a:off x="53340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text</a:t>
          </a:r>
        </a:p>
      </dsp:txBody>
      <dsp:txXfrm>
        <a:off x="5345159" y="2290808"/>
        <a:ext cx="739681" cy="358681"/>
      </dsp:txXfrm>
    </dsp:sp>
    <dsp:sp modelId="{190A7249-E823-478C-BFD3-DF20CF33E64D}">
      <dsp:nvSpPr>
        <dsp:cNvPr id="0" name=""/>
        <dsp:cNvSpPr/>
      </dsp:nvSpPr>
      <dsp:spPr>
        <a:xfrm rot="3310531">
          <a:off x="1714329" y="2680787"/>
          <a:ext cx="533740" cy="16875"/>
        </a:xfrm>
        <a:custGeom>
          <a:avLst/>
          <a:gdLst/>
          <a:ahLst/>
          <a:cxnLst/>
          <a:rect l="0" t="0" r="0" b="0"/>
          <a:pathLst>
            <a:path>
              <a:moveTo>
                <a:pt x="0" y="8437"/>
              </a:moveTo>
              <a:lnTo>
                <a:pt x="53374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67856" y="2675881"/>
        <a:ext cx="26687" cy="26687"/>
      </dsp:txXfrm>
    </dsp:sp>
    <dsp:sp modelId="{4357787F-5F98-45C8-976F-79BA503D746B}">
      <dsp:nvSpPr>
        <dsp:cNvPr id="0" name=""/>
        <dsp:cNvSpPr/>
      </dsp:nvSpPr>
      <dsp:spPr>
        <a:xfrm>
          <a:off x="2133600" y="27178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P</a:t>
          </a:r>
        </a:p>
      </dsp:txBody>
      <dsp:txXfrm>
        <a:off x="2144759" y="2728959"/>
        <a:ext cx="739681" cy="358681"/>
      </dsp:txXfrm>
    </dsp:sp>
    <dsp:sp modelId="{DF9D9BDF-1C81-4371-9E6B-F9C37E9D7D40}">
      <dsp:nvSpPr>
        <dsp:cNvPr id="0" name=""/>
        <dsp:cNvSpPr/>
      </dsp:nvSpPr>
      <dsp:spPr>
        <a:xfrm>
          <a:off x="2895600" y="289986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2900679"/>
        <a:ext cx="15240" cy="15240"/>
      </dsp:txXfrm>
    </dsp:sp>
    <dsp:sp modelId="{78F2D1DA-690A-475C-AC5D-E0C564FEE56A}">
      <dsp:nvSpPr>
        <dsp:cNvPr id="0" name=""/>
        <dsp:cNvSpPr/>
      </dsp:nvSpPr>
      <dsp:spPr>
        <a:xfrm>
          <a:off x="3200400" y="27178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em</a:t>
          </a:r>
        </a:p>
      </dsp:txBody>
      <dsp:txXfrm>
        <a:off x="3211559" y="2728959"/>
        <a:ext cx="739681" cy="3586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Web Development Fundamentals - HTML and CSS </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w3.org/TR/2018/REC-css-color-3-20180619/#ref-CSS2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33391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5835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6510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571500" y="4004502"/>
            <a:ext cx="5642948" cy="5019055"/>
          </a:xfrm>
          <a:prstGeom prst="rect">
            <a:avLst/>
          </a:prstGeom>
        </p:spPr>
        <p:txBody>
          <a:bodyPr/>
          <a:lstStyle/>
          <a:p>
            <a:r>
              <a:rPr lang="en-GB" dirty="0"/>
              <a:t>HTML documents have what is called a hierarchical structure. Each element (or tag) except the top &lt;html&gt; tag is contained in another element, its parent. This element can in turn contain child elements. You can visualise this as a kind of organisational chart or family tree.</a:t>
            </a:r>
          </a:p>
          <a:p>
            <a:endParaRPr lang="en-GB" dirty="0"/>
          </a:p>
          <a:p>
            <a:r>
              <a:rPr lang="en-GB" dirty="0"/>
              <a:t>HTML has valid rules for how this DOM fits together and renders the markup delivered from the server into a client side DOM. For all intents and purposes, the DOM is a complex array. </a:t>
            </a:r>
          </a:p>
          <a:p>
            <a:endParaRPr lang="en-GB" dirty="0"/>
          </a:p>
        </p:txBody>
      </p:sp>
    </p:spTree>
    <p:extLst>
      <p:ext uri="{BB962C8B-B14F-4D97-AF65-F5344CB8AC3E}">
        <p14:creationId xmlns:p14="http://schemas.microsoft.com/office/powerpoint/2010/main" val="269237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570998" y="4030628"/>
            <a:ext cx="5642948" cy="5019055"/>
          </a:xfrm>
          <a:prstGeom prst="rect">
            <a:avLst/>
          </a:prstGeom>
        </p:spPr>
        <p:txBody>
          <a:bodyPr>
            <a:normAutofit/>
          </a:bodyPr>
          <a:lstStyle/>
          <a:p>
            <a:r>
              <a:rPr lang="en-GB" dirty="0"/>
              <a:t>HTML gives the browser instructions on how to render the order and set the properties of the objects. Each element in HTML can have zero or more attributes assigned to it. So, in the example above each element has properties and attributes assigned to it. </a:t>
            </a:r>
          </a:p>
          <a:p>
            <a:endParaRPr lang="en-GB" dirty="0"/>
          </a:p>
          <a:p>
            <a:r>
              <a:rPr lang="en-GB" dirty="0"/>
              <a:t>These properties and attributes are initially assigned to the DOM elements as a result of parsing their HTML markup and can be changed dynamically under script control. To make sure we have our terminology and concepts straight, consider the following HTML markup for an image element on the slide above.</a:t>
            </a:r>
          </a:p>
        </p:txBody>
      </p:sp>
      <p:sp>
        <p:nvSpPr>
          <p:cNvPr id="6" name="Slide Image Placeholder 5"/>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3008998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570998" y="4069816"/>
            <a:ext cx="5642948" cy="5019055"/>
          </a:xfrm>
          <a:prstGeom prst="rect">
            <a:avLst/>
          </a:prstGeom>
        </p:spPr>
        <p:txBody>
          <a:bodyPr>
            <a:normAutofit/>
          </a:bodyPr>
          <a:lstStyle/>
          <a:p>
            <a:r>
              <a:rPr lang="en-GB" dirty="0"/>
              <a:t>For the most part, the name of a JavaScript attribute property matches that of</a:t>
            </a:r>
          </a:p>
          <a:p>
            <a:r>
              <a:rPr lang="en-GB" dirty="0"/>
              <a:t>any corresponding attribute, but there are some cases where they differ. For</a:t>
            </a:r>
          </a:p>
          <a:p>
            <a:r>
              <a:rPr lang="en-GB" dirty="0"/>
              <a:t>example, the class attribute in this example is represented by the className</a:t>
            </a:r>
          </a:p>
          <a:p>
            <a:r>
              <a:rPr lang="en-GB" dirty="0"/>
              <a:t>attribute property.</a:t>
            </a:r>
          </a:p>
          <a:p>
            <a:endParaRPr lang="en-GB" dirty="0"/>
          </a:p>
          <a:p>
            <a:r>
              <a:rPr lang="en-GB" dirty="0"/>
              <a:t>Every element mapped into the DOM is, in fact, an object literal of key value pairs as we discussed in the previous chapter. If we can select the element we want from the DOM, we can manipulate it in exactly the same way.</a:t>
            </a:r>
          </a:p>
          <a:p>
            <a:endParaRPr lang="en-GB" dirty="0"/>
          </a:p>
        </p:txBody>
      </p:sp>
      <p:sp>
        <p:nvSpPr>
          <p:cNvPr id="6" name="Slide Image Placeholder 5"/>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753565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75801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5821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Note the spelling of </a:t>
            </a:r>
            <a:r>
              <a:rPr lang="en-GB" dirty="0" err="1"/>
              <a:t>color</a:t>
            </a:r>
            <a:r>
              <a:rPr lang="en-GB" dirty="0"/>
              <a:t> – it’s not a typo, CSS uses American spellings!</a:t>
            </a:r>
          </a:p>
        </p:txBody>
      </p:sp>
    </p:spTree>
    <p:extLst>
      <p:ext uri="{BB962C8B-B14F-4D97-AF65-F5344CB8AC3E}">
        <p14:creationId xmlns:p14="http://schemas.microsoft.com/office/powerpoint/2010/main" val="3868270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When a tag is surrounded by another tag—one inside another—the tags are nested. In a nested set, the outer element is called the parent, and the inner element the child. The child tag and any children of that child tag are the parents’ descendants. </a:t>
            </a:r>
          </a:p>
          <a:p>
            <a:endParaRPr lang="en-GB" dirty="0"/>
          </a:p>
          <a:p>
            <a:r>
              <a:rPr lang="en-GB" dirty="0"/>
              <a:t>HTML tags exist in a hierarchical tree from </a:t>
            </a:r>
            <a:r>
              <a:rPr lang="en-GB" dirty="0">
                <a:solidFill>
                  <a:schemeClr val="accent4"/>
                </a:solidFill>
              </a:rPr>
              <a:t>&lt;html&gt;</a:t>
            </a:r>
            <a:r>
              <a:rPr lang="en-GB" dirty="0"/>
              <a:t> root to text nodes</a:t>
            </a:r>
          </a:p>
          <a:p>
            <a:pPr lvl="1"/>
            <a:r>
              <a:rPr lang="en-GB" dirty="0"/>
              <a:t>When a tag is surrounded by another tag the tags are nested.</a:t>
            </a:r>
          </a:p>
          <a:p>
            <a:pPr marL="619125" lvl="1" indent="-171450">
              <a:buFont typeface="Arial" panose="020B0604020202020204" pitchFamily="34" charset="0"/>
              <a:buChar char="•"/>
            </a:pPr>
            <a:r>
              <a:rPr lang="en-GB" dirty="0"/>
              <a:t>Tags in the same parent are called siblings</a:t>
            </a:r>
          </a:p>
          <a:p>
            <a:pPr marL="619125" lvl="1" indent="-171450">
              <a:buFont typeface="Arial" panose="020B0604020202020204" pitchFamily="34" charset="0"/>
              <a:buChar char="•"/>
            </a:pPr>
            <a:r>
              <a:rPr lang="en-GB" dirty="0"/>
              <a:t>Tags immediately next to each other are adjacent siblings </a:t>
            </a:r>
          </a:p>
          <a:p>
            <a:pPr marL="619125" lvl="1" indent="-171450">
              <a:buFont typeface="Arial" panose="020B0604020202020204" pitchFamily="34" charset="0"/>
              <a:buChar char="•"/>
            </a:pPr>
            <a:r>
              <a:rPr lang="en-GB" dirty="0"/>
              <a:t>Parent elements contain other elements (children)</a:t>
            </a:r>
          </a:p>
          <a:p>
            <a:pPr marL="619125" lvl="1" indent="-171450">
              <a:buFont typeface="Arial" panose="020B0604020202020204" pitchFamily="34" charset="0"/>
              <a:buChar char="•"/>
            </a:pPr>
            <a:r>
              <a:rPr lang="en-GB" dirty="0"/>
              <a:t>Child elements will often inherit styles from a parent element. </a:t>
            </a:r>
          </a:p>
          <a:p>
            <a:pPr marL="619125" lvl="1" indent="-171450">
              <a:buFont typeface="Arial" panose="020B0604020202020204" pitchFamily="34" charset="0"/>
              <a:buChar char="•"/>
            </a:pPr>
            <a:r>
              <a:rPr lang="en-GB" dirty="0"/>
              <a:t>Descendent elements are any elements within another element. </a:t>
            </a:r>
          </a:p>
          <a:p>
            <a:endParaRPr lang="en-GB" dirty="0"/>
          </a:p>
          <a:p>
            <a:r>
              <a:rPr lang="en-GB" dirty="0"/>
              <a:t>The article element is the parent to the elements created by the paragraph, strong, and emphasis tags, which are its descendants. Only the paragraph tag is a direct child. </a:t>
            </a:r>
          </a:p>
        </p:txBody>
      </p:sp>
    </p:spTree>
    <p:extLst>
      <p:ext uri="{BB962C8B-B14F-4D97-AF65-F5344CB8AC3E}">
        <p14:creationId xmlns:p14="http://schemas.microsoft.com/office/powerpoint/2010/main" val="1143805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 selector’s specificity is calculated as follows: </a:t>
            </a:r>
          </a:p>
          <a:p>
            <a:pPr lvl="1"/>
            <a:r>
              <a:rPr lang="en-GB" dirty="0"/>
              <a:t>count the number of ID selectors in the selector (= a) </a:t>
            </a:r>
          </a:p>
          <a:p>
            <a:pPr lvl="1"/>
            <a:r>
              <a:rPr lang="en-GB" dirty="0"/>
              <a:t>count the number of class selectors, attributes</a:t>
            </a:r>
          </a:p>
          <a:p>
            <a:pPr lvl="1"/>
            <a:r>
              <a:rPr lang="en-GB" dirty="0"/>
              <a:t>selectors, and pseudo-classes in the selector (= b) </a:t>
            </a:r>
          </a:p>
          <a:p>
            <a:pPr lvl="1"/>
            <a:r>
              <a:rPr lang="en-GB" dirty="0"/>
              <a:t>count the number of type selectors and pseudo-elements in the selector (= c) </a:t>
            </a:r>
          </a:p>
          <a:p>
            <a:pPr lvl="1"/>
            <a:r>
              <a:rPr lang="en-GB" dirty="0"/>
              <a:t>ignore the universal selector </a:t>
            </a:r>
          </a:p>
          <a:p>
            <a:pPr lvl="1"/>
            <a:r>
              <a:rPr lang="en-GB" dirty="0"/>
              <a:t>Selectors inside the negation pseudo-class (:not) are counted like any other, but the negation itself does not count as a pseudo-class </a:t>
            </a:r>
          </a:p>
          <a:p>
            <a:pPr lvl="1"/>
            <a:r>
              <a:rPr lang="en-GB" dirty="0"/>
              <a:t>Concatenating the three numbers a-b-c gives the specificity (except</a:t>
            </a:r>
            <a:r>
              <a:rPr lang="en-GB" baseline="0" dirty="0"/>
              <a:t> 1 a is always more specific than any number of b or c and likewise 1 b more than any number of c)</a:t>
            </a:r>
            <a:endParaRPr lang="en-GB" dirty="0"/>
          </a:p>
          <a:p>
            <a:endParaRPr lang="en-GB" dirty="0"/>
          </a:p>
        </p:txBody>
      </p:sp>
    </p:spTree>
    <p:extLst>
      <p:ext uri="{BB962C8B-B14F-4D97-AF65-F5344CB8AC3E}">
        <p14:creationId xmlns:p14="http://schemas.microsoft.com/office/powerpoint/2010/main" val="105707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0354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b="1" dirty="0"/>
              <a:t>X Y  - Descendant Selector</a:t>
            </a:r>
          </a:p>
          <a:p>
            <a:r>
              <a:rPr lang="en-GB" dirty="0"/>
              <a:t>The descendant selector matches all elements that are descendants of a specified element. The first simple selector within this selector represents the </a:t>
            </a:r>
            <a:r>
              <a:rPr lang="en-GB" i="1" dirty="0"/>
              <a:t>ancestor element</a:t>
            </a:r>
            <a:r>
              <a:rPr lang="en-GB" dirty="0"/>
              <a:t>—a structurally superior element, such as a parent element, or the parent of a parent element, and so on</a:t>
            </a:r>
            <a:endParaRPr lang="en-US" dirty="0"/>
          </a:p>
          <a:p>
            <a:r>
              <a:rPr lang="en-US" b="1" dirty="0"/>
              <a:t>X&gt;Y - Child Selector</a:t>
            </a:r>
            <a:endParaRPr lang="en-US" dirty="0"/>
          </a:p>
          <a:p>
            <a:r>
              <a:rPr lang="en-GB" dirty="0"/>
              <a:t>This selector matches all li elements that are the immediate children of a </a:t>
            </a:r>
            <a:r>
              <a:rPr lang="en-GB" dirty="0" err="1"/>
              <a:t>ul</a:t>
            </a:r>
            <a:r>
              <a:rPr lang="en-GB" dirty="0"/>
              <a:t> element—that is, all li elements that have a </a:t>
            </a:r>
            <a:r>
              <a:rPr lang="en-GB" dirty="0" err="1"/>
              <a:t>ul</a:t>
            </a:r>
            <a:r>
              <a:rPr lang="en-GB" dirty="0"/>
              <a:t> element as a parent. This is referred to as a</a:t>
            </a:r>
            <a:r>
              <a:rPr lang="en-GB" baseline="0" dirty="0"/>
              <a:t> child </a:t>
            </a:r>
            <a:r>
              <a:rPr lang="en-GB" dirty="0"/>
              <a:t>selector.</a:t>
            </a:r>
          </a:p>
          <a:p>
            <a:r>
              <a:rPr lang="en-GB" b="1" dirty="0"/>
              <a:t>X+Y - Adjacent Sibling Selector</a:t>
            </a:r>
          </a:p>
          <a:p>
            <a:r>
              <a:rPr lang="en-GB" dirty="0"/>
              <a:t>The adjacent sibling selector selects the element that is the adjacent siblings of a specified element. Sibling elements must have the same parent element, and “adjacent” means “immediately following,” so there can be no elements between the sibling elements. The combinator in an adjacent sibling selector is a plus character.</a:t>
            </a:r>
          </a:p>
          <a:p>
            <a:r>
              <a:rPr lang="en-GB" b="1" baseline="0" dirty="0"/>
              <a:t>X~Y - </a:t>
            </a:r>
            <a:r>
              <a:rPr lang="en-GB" b="1" dirty="0"/>
              <a:t>Sibling Selector</a:t>
            </a:r>
          </a:p>
          <a:p>
            <a:r>
              <a:rPr lang="en-GB" dirty="0"/>
              <a:t>The sibling selector matches all elements that are siblings of a given element. The elements don’t have to be adjacent siblings, but they have to have the same parent. The sibling combinator is similar to X + Y, however, it’s less strict. While an adjacent selector (</a:t>
            </a:r>
            <a:r>
              <a:rPr lang="en-GB" dirty="0" err="1"/>
              <a:t>ul</a:t>
            </a:r>
            <a:r>
              <a:rPr lang="en-GB" dirty="0"/>
              <a:t> + p) will only select the first element that is immediately preceded by the former selector, this one is more generalised. </a:t>
            </a:r>
            <a:endParaRPr lang="en-US" dirty="0"/>
          </a:p>
          <a:p>
            <a:endParaRPr lang="en-GB" dirty="0"/>
          </a:p>
        </p:txBody>
      </p:sp>
    </p:spTree>
    <p:extLst>
      <p:ext uri="{BB962C8B-B14F-4D97-AF65-F5344CB8AC3E}">
        <p14:creationId xmlns:p14="http://schemas.microsoft.com/office/powerpoint/2010/main" val="2524935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80308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39203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err="1">
                <a:solidFill>
                  <a:schemeClr val="bg2">
                    <a:lumMod val="50000"/>
                  </a:schemeClr>
                </a:solidFill>
              </a:rPr>
              <a:t>ul:last-child</a:t>
            </a:r>
            <a:r>
              <a:rPr lang="en-GB" dirty="0">
                <a:solidFill>
                  <a:schemeClr val="bg2">
                    <a:lumMod val="50000"/>
                  </a:schemeClr>
                </a:solidFill>
              </a:rPr>
              <a:t> { background-</a:t>
            </a:r>
            <a:r>
              <a:rPr lang="en-GB" dirty="0" err="1">
                <a:solidFill>
                  <a:schemeClr val="bg2">
                    <a:lumMod val="50000"/>
                  </a:schemeClr>
                </a:solidFill>
              </a:rPr>
              <a:t>color</a:t>
            </a:r>
            <a:r>
              <a:rPr lang="en-GB" dirty="0">
                <a:solidFill>
                  <a:schemeClr val="bg2">
                    <a:lumMod val="50000"/>
                  </a:schemeClr>
                </a:solidFill>
              </a:rPr>
              <a:t>: red; }  </a:t>
            </a:r>
            <a:r>
              <a:rPr lang="en-GB" b="0" i="0" u="none" strike="noStrike" kern="1200" baseline="0" dirty="0">
                <a:solidFill>
                  <a:schemeClr val="bg2">
                    <a:lumMod val="50000"/>
                  </a:schemeClr>
                </a:solidFill>
              </a:rPr>
              <a:t>Without specifying that only &lt;li&gt; elements that were last children should be styled, the rule now selects any element that is a last child.</a:t>
            </a:r>
          </a:p>
          <a:p>
            <a:r>
              <a:rPr lang="en-GB" b="0" i="0" u="none" strike="noStrike" kern="1200" baseline="0" dirty="0">
                <a:solidFill>
                  <a:schemeClr val="bg2">
                    <a:lumMod val="50000"/>
                  </a:schemeClr>
                </a:solidFill>
              </a:rPr>
              <a:t>ul :</a:t>
            </a:r>
            <a:r>
              <a:rPr lang="en-GB" b="0" i="0" u="none" strike="noStrike" kern="1200" baseline="0" dirty="0" err="1">
                <a:solidFill>
                  <a:schemeClr val="bg2">
                    <a:lumMod val="50000"/>
                  </a:schemeClr>
                </a:solidFill>
              </a:rPr>
              <a:t>first-child:last-child</a:t>
            </a:r>
            <a:r>
              <a:rPr lang="en-GB" b="0" i="0" u="none" strike="noStrike" kern="1200" baseline="0" dirty="0">
                <a:solidFill>
                  <a:schemeClr val="bg2">
                    <a:lumMod val="50000"/>
                  </a:schemeClr>
                </a:solidFill>
              </a:rPr>
              <a:t> { background-</a:t>
            </a:r>
            <a:r>
              <a:rPr lang="en-GB" b="0" i="0" u="none" strike="noStrike" kern="1200" baseline="0" dirty="0" err="1">
                <a:solidFill>
                  <a:schemeClr val="bg2">
                    <a:lumMod val="50000"/>
                  </a:schemeClr>
                </a:solidFill>
              </a:rPr>
              <a:t>color</a:t>
            </a:r>
            <a:r>
              <a:rPr lang="en-GB" b="0" i="0" u="none" strike="noStrike" kern="1200" baseline="0" dirty="0">
                <a:solidFill>
                  <a:schemeClr val="bg2">
                    <a:lumMod val="50000"/>
                  </a:schemeClr>
                </a:solidFill>
              </a:rPr>
              <a:t>: red; } This rule selects elements that are both a first and a last child and are descendants of the &lt;ul&gt; element.</a:t>
            </a:r>
          </a:p>
          <a:p>
            <a:r>
              <a:rPr lang="en-GB" b="0" i="0" u="none" strike="noStrike" kern="1200" baseline="0" dirty="0" err="1">
                <a:solidFill>
                  <a:schemeClr val="bg2">
                    <a:lumMod val="50000"/>
                  </a:schemeClr>
                </a:solidFill>
              </a:rPr>
              <a:t>article:first-of-type</a:t>
            </a:r>
            <a:r>
              <a:rPr lang="en-GB" b="0" i="0" u="none" strike="noStrike" kern="1200" baseline="0" dirty="0">
                <a:solidFill>
                  <a:schemeClr val="bg2">
                    <a:lumMod val="50000"/>
                  </a:schemeClr>
                </a:solidFill>
              </a:rPr>
              <a:t> { background-</a:t>
            </a:r>
            <a:r>
              <a:rPr lang="en-GB" b="0" i="0" u="none" strike="noStrike" kern="1200" baseline="0" dirty="0" err="1">
                <a:solidFill>
                  <a:schemeClr val="bg2">
                    <a:lumMod val="50000"/>
                  </a:schemeClr>
                </a:solidFill>
              </a:rPr>
              <a:t>color</a:t>
            </a:r>
            <a:r>
              <a:rPr lang="en-GB" b="0" i="0" u="none" strike="noStrike" kern="1200" baseline="0" dirty="0">
                <a:solidFill>
                  <a:schemeClr val="bg2">
                    <a:lumMod val="50000"/>
                  </a:schemeClr>
                </a:solidFill>
              </a:rPr>
              <a:t>: red; } This selector will always apply to the first article element on the page, as well as any other first article elements further down the tree.</a:t>
            </a:r>
          </a:p>
          <a:p>
            <a:r>
              <a:rPr lang="en-GB" b="0" i="0" u="none" strike="noStrike" kern="1200" baseline="0" dirty="0">
                <a:solidFill>
                  <a:schemeClr val="bg2">
                    <a:lumMod val="50000"/>
                  </a:schemeClr>
                </a:solidFill>
              </a:rPr>
              <a:t>p:last-of-type { background-</a:t>
            </a:r>
            <a:r>
              <a:rPr lang="en-GB" b="0" i="0" u="none" strike="noStrike" kern="1200" baseline="0" dirty="0" err="1">
                <a:solidFill>
                  <a:schemeClr val="bg2">
                    <a:lumMod val="50000"/>
                  </a:schemeClr>
                </a:solidFill>
              </a:rPr>
              <a:t>color</a:t>
            </a:r>
            <a:r>
              <a:rPr lang="en-GB" b="0" i="0" u="none" strike="noStrike" kern="1200" baseline="0" dirty="0">
                <a:solidFill>
                  <a:schemeClr val="bg2">
                    <a:lumMod val="50000"/>
                  </a:schemeClr>
                </a:solidFill>
              </a:rPr>
              <a:t>: red; } The last-of-type pseudo-class works in the same way, except in reverse.</a:t>
            </a:r>
          </a:p>
          <a:p>
            <a:r>
              <a:rPr lang="en-GB" b="0" i="0" u="none" strike="noStrike" kern="1200" baseline="0" dirty="0">
                <a:solidFill>
                  <a:schemeClr val="bg2">
                    <a:lumMod val="50000"/>
                  </a:schemeClr>
                </a:solidFill>
              </a:rPr>
              <a:t>CSS3 also gives us the ability to select elements that aren’t the first child or don’t have particular attributes, with the :not pseudo-class.</a:t>
            </a:r>
          </a:p>
          <a:p>
            <a:endParaRPr lang="en-GB" sz="1200" b="0" i="0" u="none" strike="noStrike" kern="1200" baseline="0" dirty="0">
              <a:solidFill>
                <a:schemeClr val="tx1"/>
              </a:solidFill>
              <a:latin typeface="Arial" pitchFamily="34" charset="0"/>
              <a:ea typeface="+mn-ea"/>
              <a:cs typeface="Arial" pitchFamily="34" charset="0"/>
            </a:endParaRPr>
          </a:p>
          <a:p>
            <a:endParaRPr lang="en-GB" sz="1200" dirty="0">
              <a:latin typeface="Courier New" panose="02070309020205020404" pitchFamily="49" charset="0"/>
              <a:cs typeface="Courier New" panose="02070309020205020404" pitchFamily="49" charset="0"/>
            </a:endParaRPr>
          </a:p>
          <a:p>
            <a:endParaRPr lang="en-GB" dirty="0"/>
          </a:p>
        </p:txBody>
      </p:sp>
    </p:spTree>
    <p:extLst>
      <p:ext uri="{BB962C8B-B14F-4D97-AF65-F5344CB8AC3E}">
        <p14:creationId xmlns:p14="http://schemas.microsoft.com/office/powerpoint/2010/main" val="2246465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Rot="1" noChangeAspect="1" noChangeArrowheads="1" noTextEdit="1"/>
          </p:cNvSpPr>
          <p:nvPr>
            <p:ph type="sldImg"/>
          </p:nvPr>
        </p:nvSpPr>
        <p:spPr>
          <a:xfrm>
            <a:off x="571500" y="581025"/>
            <a:ext cx="5715000" cy="3216275"/>
          </a:xfrm>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In CSS 2.1, style is normally attached to an element based on its position in the document tree. This simple model is sufficient for many cases, but some common publishing scenarios may not be possible due to the structure of the document tree. For instance, in HTML 4 no element refers to the first line of a paragraph, and therefore no simple CSS selector may refer to it.</a:t>
            </a:r>
          </a:p>
          <a:p>
            <a:r>
              <a:rPr lang="en-GB" dirty="0"/>
              <a:t>CSS introduces the concepts of pseudo-elements and pseudo-classes to permit formatting based on information that lies outside the document tree. </a:t>
            </a:r>
          </a:p>
          <a:p>
            <a:r>
              <a:rPr lang="en-GB" dirty="0"/>
              <a:t>Pseudo-elements create abstractions about the document tree beyond those specified by the document language. For instance, document languages do not offer mechanisms to access the first letter or first line of an element's content. CSS pseudo-elements allow style sheet designers to refer to this otherwise inaccessible information. </a:t>
            </a:r>
          </a:p>
          <a:p>
            <a:r>
              <a:rPr lang="en-GB" dirty="0"/>
              <a:t>Pseudo-classes classify elements on characteristics other than their name, attributes or content; in principle characteristics that cannot be deduced from the document tree. Pseudo-classes may be dynamic, in the sense that an element may acquire or lose a pseudo-class while a user interacts with the document. </a:t>
            </a:r>
          </a:p>
        </p:txBody>
      </p:sp>
    </p:spTree>
    <p:extLst>
      <p:ext uri="{BB962C8B-B14F-4D97-AF65-F5344CB8AC3E}">
        <p14:creationId xmlns:p14="http://schemas.microsoft.com/office/powerpoint/2010/main" val="2368789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Rot="1" noChangeAspect="1" noChangeArrowheads="1" noTextEdit="1"/>
          </p:cNvSpPr>
          <p:nvPr>
            <p:ph type="sldImg"/>
          </p:nvPr>
        </p:nvSpPr>
        <p:spPr>
          <a:xfrm>
            <a:off x="571500" y="581025"/>
            <a:ext cx="5715000" cy="3216275"/>
          </a:xfrm>
          <a:ln/>
        </p:spPr>
      </p:sp>
      <p:sp>
        <p:nvSpPr>
          <p:cNvPr id="215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Note that the A:hover must be placed after the A:link and A:visited rules, since otherwise the cascading rules will hide the 'color' property of the A:hover rule.</a:t>
            </a:r>
          </a:p>
          <a:p>
            <a:r>
              <a:rPr lang="en-GB" dirty="0"/>
              <a:t> Similarly, because A:active is placed after A:hover, the active colour (orange) will apply when the user both activates and hovers over the A element.</a:t>
            </a:r>
          </a:p>
        </p:txBody>
      </p:sp>
    </p:spTree>
    <p:extLst>
      <p:ext uri="{BB962C8B-B14F-4D97-AF65-F5344CB8AC3E}">
        <p14:creationId xmlns:p14="http://schemas.microsoft.com/office/powerpoint/2010/main" val="1442999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Rot="1" noChangeAspect="1" noChangeArrowheads="1" noTextEdit="1"/>
          </p:cNvSpPr>
          <p:nvPr>
            <p:ph type="sldImg"/>
          </p:nvPr>
        </p:nvSpPr>
        <p:spPr>
          <a:xfrm>
            <a:off x="571500" y="581025"/>
            <a:ext cx="5715000" cy="3216275"/>
          </a:xfrm>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‘content’ property is used with the :before and :after pseudo-elements to generate content in a document. Values have the following meanings:</a:t>
            </a:r>
          </a:p>
          <a:p>
            <a:r>
              <a:rPr lang="en-GB" i="1" dirty="0"/>
              <a:t>none</a:t>
            </a:r>
            <a:r>
              <a:rPr lang="en-GB" dirty="0"/>
              <a:t> The pseudo-element is not generated. </a:t>
            </a:r>
          </a:p>
          <a:p>
            <a:r>
              <a:rPr lang="en-GB" i="1" dirty="0"/>
              <a:t>normal</a:t>
            </a:r>
            <a:r>
              <a:rPr lang="en-GB" dirty="0"/>
              <a:t> Computes to 'none' for the :before and :after pseudo-elements. </a:t>
            </a:r>
          </a:p>
          <a:p>
            <a:r>
              <a:rPr lang="en-GB" dirty="0"/>
              <a:t>&lt;</a:t>
            </a:r>
            <a:r>
              <a:rPr lang="en-GB" i="1" dirty="0"/>
              <a:t>string</a:t>
            </a:r>
            <a:r>
              <a:rPr lang="en-GB" dirty="0"/>
              <a:t>&gt; Text content.</a:t>
            </a:r>
          </a:p>
          <a:p>
            <a:r>
              <a:rPr lang="en-GB" dirty="0"/>
              <a:t>&lt;</a:t>
            </a:r>
            <a:r>
              <a:rPr lang="en-GB" i="1" dirty="0"/>
              <a:t>uri</a:t>
            </a:r>
            <a:r>
              <a:rPr lang="en-GB" dirty="0"/>
              <a:t>&gt; The value is a URI that designates an external resource (such as an image). </a:t>
            </a:r>
          </a:p>
          <a:p>
            <a:r>
              <a:rPr lang="en-GB" dirty="0"/>
              <a:t>&lt;</a:t>
            </a:r>
            <a:r>
              <a:rPr lang="en-GB" i="1" dirty="0"/>
              <a:t>counter</a:t>
            </a:r>
            <a:r>
              <a:rPr lang="en-GB" dirty="0"/>
              <a:t>&gt; Counters may be specified with two different functions: 'counter()' or 'counters()'. The former has two forms: 'counter(name)' or 'counter(name, style)'. The latter function also has two forms: 'counters(name, string)' or 'counters(name, string, style)'. </a:t>
            </a:r>
          </a:p>
          <a:p>
            <a:r>
              <a:rPr lang="en-GB" i="1" dirty="0"/>
              <a:t>open-quote and close-quote</a:t>
            </a:r>
            <a:r>
              <a:rPr lang="en-GB" dirty="0"/>
              <a:t> These values are replaced by the appropriate string from the 'quotes' property. </a:t>
            </a:r>
          </a:p>
          <a:p>
            <a:r>
              <a:rPr lang="en-GB" i="1" dirty="0"/>
              <a:t>no-open-quote and no-close-quote</a:t>
            </a:r>
            <a:r>
              <a:rPr lang="en-GB" dirty="0"/>
              <a:t> Introduces no content, but increments (decrements) the level of nesting for quotes. </a:t>
            </a:r>
          </a:p>
          <a:p>
            <a:r>
              <a:rPr lang="en-GB" dirty="0"/>
              <a:t>Here is a style sheet that numbers paragraphs (p) for each chapter (h1). The paragraphs are numbered with roman numerals, followed by a period and a space: </a:t>
            </a:r>
          </a:p>
          <a:p>
            <a:r>
              <a:rPr lang="en-GB" dirty="0">
                <a:latin typeface="Courier New" pitchFamily="49" charset="0"/>
              </a:rPr>
              <a:t>p {counter-increment: par-num}</a:t>
            </a:r>
          </a:p>
          <a:p>
            <a:r>
              <a:rPr lang="en-GB" dirty="0">
                <a:latin typeface="Courier New" pitchFamily="49" charset="0"/>
              </a:rPr>
              <a:t>h1 {counter-reset: par-num}</a:t>
            </a:r>
          </a:p>
          <a:p>
            <a:r>
              <a:rPr lang="en-GB" dirty="0">
                <a:latin typeface="Courier New" pitchFamily="49" charset="0"/>
              </a:rPr>
              <a:t>p:before {content: counter(par-num, upper-roman) ". "}</a:t>
            </a:r>
          </a:p>
        </p:txBody>
      </p:sp>
    </p:spTree>
    <p:extLst>
      <p:ext uri="{BB962C8B-B14F-4D97-AF65-F5344CB8AC3E}">
        <p14:creationId xmlns:p14="http://schemas.microsoft.com/office/powerpoint/2010/main" val="105910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b="0" i="0" u="none" strike="noStrike" kern="1200" baseline="0" dirty="0">
                <a:solidFill>
                  <a:schemeClr val="bg2">
                    <a:lumMod val="50000"/>
                  </a:schemeClr>
                </a:solidFill>
              </a:rPr>
              <a:t>CSS3 makes it possible to write selectors that target elements based on the values in their attribute. These are called </a:t>
            </a:r>
            <a:r>
              <a:rPr lang="en-GB" b="0" i="1" u="none" strike="noStrike" kern="1200" baseline="0" dirty="0">
                <a:solidFill>
                  <a:schemeClr val="bg2">
                    <a:lumMod val="50000"/>
                  </a:schemeClr>
                </a:solidFill>
              </a:rPr>
              <a:t>attribute selectors.</a:t>
            </a:r>
          </a:p>
          <a:p>
            <a:endParaRPr lang="en-GB" dirty="0">
              <a:solidFill>
                <a:schemeClr val="bg2">
                  <a:lumMod val="50000"/>
                </a:schemeClr>
              </a:solidFill>
            </a:endParaRPr>
          </a:p>
          <a:p>
            <a:r>
              <a:rPr lang="en-GB" dirty="0">
                <a:solidFill>
                  <a:schemeClr val="bg2">
                    <a:lumMod val="50000"/>
                  </a:schemeClr>
                </a:solidFill>
              </a:rPr>
              <a:t>Note that the attribute itself is a selector in its own right.</a:t>
            </a:r>
          </a:p>
        </p:txBody>
      </p:sp>
    </p:spTree>
    <p:extLst>
      <p:ext uri="{BB962C8B-B14F-4D97-AF65-F5344CB8AC3E}">
        <p14:creationId xmlns:p14="http://schemas.microsoft.com/office/powerpoint/2010/main" val="2071524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32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769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44258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07895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CSS defines five generic font families that categorises most fonts.</a:t>
            </a:r>
          </a:p>
          <a:p>
            <a:pPr marL="171450" indent="-171450">
              <a:buFont typeface="Arial" panose="020B0604020202020204" pitchFamily="34" charset="0"/>
              <a:buChar char="•"/>
            </a:pPr>
            <a:r>
              <a:rPr lang="en-GB" dirty="0"/>
              <a:t>Serif fonts and letters the end with a ornamental tail and can improve legibility in print-based media. They are best suited for display of a larger text on screen or print stylesheets</a:t>
            </a:r>
            <a:r>
              <a:rPr lang="en-US" dirty="0"/>
              <a:t>.</a:t>
            </a:r>
          </a:p>
          <a:p>
            <a:pPr marL="171450" indent="-171450">
              <a:buFont typeface="Arial" panose="020B0604020202020204" pitchFamily="34" charset="0"/>
              <a:buChar char="•"/>
            </a:pPr>
            <a:r>
              <a:rPr lang="en-GB" dirty="0"/>
              <a:t>Sans serif fonts do not have the distinctive serif tail they work well on the screen especially for smaller text.</a:t>
            </a:r>
            <a:endParaRPr lang="en-US" dirty="0"/>
          </a:p>
          <a:p>
            <a:pPr marL="171450" indent="-171450">
              <a:buFont typeface="Arial" panose="020B0604020202020204" pitchFamily="34" charset="0"/>
              <a:buChar char="•"/>
            </a:pPr>
            <a:r>
              <a:rPr lang="en-GB" dirty="0"/>
              <a:t>Monospace fonts categorised by symbols that always take the same amount space with no letter overlap or kerning. Very useful for showing technical information such as code.</a:t>
            </a:r>
            <a:endParaRPr lang="en-US" dirty="0"/>
          </a:p>
          <a:p>
            <a:pPr marL="171450" indent="-171450">
              <a:buFont typeface="Arial" panose="020B0604020202020204" pitchFamily="34" charset="0"/>
              <a:buChar char="•"/>
            </a:pPr>
            <a:r>
              <a:rPr lang="en-GB" dirty="0"/>
              <a:t>Cursive fonts mimic calligraphic hand written styles and are best used for large headings else readability is reduced.</a:t>
            </a:r>
            <a:endParaRPr lang="en-US" dirty="0"/>
          </a:p>
          <a:p>
            <a:pPr marL="171450" indent="-171450">
              <a:buFont typeface="Arial" panose="020B0604020202020204" pitchFamily="34" charset="0"/>
              <a:buChar char="•"/>
            </a:pPr>
            <a:r>
              <a:rPr lang="en-GB" dirty="0"/>
              <a:t>Fantasy Art decorative fonts that don't fit into any of the other categories they tend to be heavily stylised or ornamental to be used in the same way as cursive fonts.</a:t>
            </a:r>
            <a:endParaRPr lang="en-US" dirty="0"/>
          </a:p>
          <a:p>
            <a:r>
              <a:rPr lang="en-GB" dirty="0"/>
              <a:t>There are also symbol library fonts including dingbats. These are very useful as a providing icons and pictograms but how much or lower download footprint than a similar image file.</a:t>
            </a:r>
          </a:p>
          <a:p>
            <a:r>
              <a:rPr lang="en-GB" dirty="0"/>
              <a:t>Font information is normally set as a family by creating a comma delimited list of fonts the browser uses the first font available on the local system. It is common to use one of the CSS high-level categories as your final font choice allowing a browser to use the systems default sans serif font. If no match is found the browser uses its preferred default font which would be Times New Roman on most Windows PCs</a:t>
            </a:r>
            <a:endParaRPr lang="en-GB" sz="1200" kern="1200" dirty="0">
              <a:solidFill>
                <a:schemeClr val="tx1"/>
              </a:solidFill>
              <a:latin typeface="Arial" pitchFamily="34" charset="0"/>
              <a:cs typeface="Arial" pitchFamily="34" charset="0"/>
            </a:endParaRPr>
          </a:p>
          <a:p>
            <a:endParaRPr lang="en-GB" dirty="0"/>
          </a:p>
        </p:txBody>
      </p:sp>
    </p:spTree>
    <p:extLst>
      <p:ext uri="{BB962C8B-B14F-4D97-AF65-F5344CB8AC3E}">
        <p14:creationId xmlns:p14="http://schemas.microsoft.com/office/powerpoint/2010/main" val="875421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54063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571500" y="4038683"/>
            <a:ext cx="5715000" cy="5149850"/>
          </a:xfrm>
        </p:spPr>
        <p:txBody>
          <a:bodyPr/>
          <a:lstStyle/>
          <a:p>
            <a:r>
              <a:rPr lang="en-GB" dirty="0"/>
              <a:t>We’ve dealt with compound</a:t>
            </a:r>
            <a:r>
              <a:rPr lang="en-GB" baseline="0" dirty="0"/>
              <a:t> rules already and most do not require rules added in a specific order. Fonts are an exception to this. Font requires a minimum set of keywords and a specific order. If you reverse them, or leave one out, and any modern browser will just ignore the declaration outright. When the rule becomes complex with one exception other values must come before the required values.</a:t>
            </a:r>
          </a:p>
          <a:p>
            <a:endParaRPr lang="en-GB" baseline="0" dirty="0"/>
          </a:p>
          <a:p>
            <a:r>
              <a:rPr lang="en-GB" baseline="0" dirty="0"/>
              <a:t>So we can see that the rules for compound font tags are a little odd, and they get odder! Line height defines how much space should exist between each line of text in our code. We can set this separately or wrap it up in the font size settings.  There’s no space between the font-size and line-height values, just a forward slash. Adding the line-height to a font declaration is always optional, but if you do include it, its placement is not. You must immediately follow the font’s size with a forward slash and the line-height value.</a:t>
            </a:r>
          </a:p>
          <a:p>
            <a:endParaRPr lang="en-GB" baseline="0" dirty="0"/>
          </a:p>
          <a:p>
            <a:r>
              <a:rPr lang="en-GB" baseline="0" dirty="0"/>
              <a:t>You will note the line height is without a unit type. You could give a unit but it can have unexpected knock on effects to descendent elements. For example if you set the following CSS:</a:t>
            </a:r>
          </a:p>
          <a:p>
            <a:r>
              <a:rPr lang="en-GB" sz="1100" dirty="0">
                <a:latin typeface="Courier New" panose="02070309020205020404" pitchFamily="49" charset="0"/>
                <a:cs typeface="Courier New" panose="02070309020205020404" pitchFamily="49" charset="0"/>
              </a:rPr>
              <a:t>	ul {font-size: 15px; line-height: 1em;} </a:t>
            </a:r>
          </a:p>
          <a:p>
            <a:r>
              <a:rPr lang="en-GB" sz="1100" dirty="0">
                <a:latin typeface="Courier New" panose="02070309020205020404" pitchFamily="49" charset="0"/>
                <a:cs typeface="Courier New" panose="02070309020205020404" pitchFamily="49" charset="0"/>
              </a:rPr>
              <a:t>	li {font-size: 10px;} small {font-size: 80%;} </a:t>
            </a:r>
          </a:p>
          <a:p>
            <a:r>
              <a:rPr lang="en-GB" sz="1100" dirty="0">
                <a:latin typeface="Courier New" panose="02070309020205020404" pitchFamily="49" charset="0"/>
                <a:cs typeface="Courier New" panose="02070309020205020404" pitchFamily="49" charset="0"/>
              </a:rPr>
              <a:t>	&lt;ul&gt; </a:t>
            </a:r>
          </a:p>
          <a:p>
            <a:r>
              <a:rPr lang="en-GB" sz="1100" dirty="0">
                <a:latin typeface="Courier New" panose="02070309020205020404" pitchFamily="49" charset="0"/>
                <a:cs typeface="Courier New" panose="02070309020205020404" pitchFamily="49" charset="0"/>
              </a:rPr>
              <a:t>		&lt;li&gt;I’m a list item with &lt;small&gt;small text&lt;/small&gt;.&lt;/li&gt; </a:t>
            </a:r>
          </a:p>
          <a:p>
            <a:r>
              <a:rPr lang="en-GB" sz="1100" dirty="0">
                <a:latin typeface="Courier New" panose="02070309020205020404" pitchFamily="49" charset="0"/>
                <a:cs typeface="Courier New" panose="02070309020205020404" pitchFamily="49" charset="0"/>
              </a:rPr>
              <a:t>	&lt;/ul&gt;</a:t>
            </a:r>
          </a:p>
          <a:p>
            <a:r>
              <a:rPr lang="en-GB" dirty="0"/>
              <a:t>The &lt;li&gt;, using % based units now has to factor in em units. The result may be chaotic! If we omit the unit it acts as a multiple of the elements unit.</a:t>
            </a:r>
          </a:p>
        </p:txBody>
      </p:sp>
    </p:spTree>
    <p:extLst>
      <p:ext uri="{BB962C8B-B14F-4D97-AF65-F5344CB8AC3E}">
        <p14:creationId xmlns:p14="http://schemas.microsoft.com/office/powerpoint/2010/main" val="196976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39282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Text-shadow is used for text elements not structural one e.g. &lt;div&gt; &lt;aside&gt;. There is a corresponding box shadow for block level objects</a:t>
            </a:r>
          </a:p>
          <a:p>
            <a:r>
              <a:rPr lang="en-GB" dirty="0"/>
              <a:t>Shadows may inherit, it is possible to  set a text-shadow rule to none to override a previous set shadow. They also work very well with the hover pseudo class.</a:t>
            </a:r>
          </a:p>
          <a:p>
            <a:r>
              <a:rPr lang="en-GB" dirty="0"/>
              <a:t>box-shadow property can accept a comma-separated list of shadows, each defined by 2-4 length values (specifying in order the horizontal offset, vertical offset, optional blur distance and optional spread distance of the shadow), an optional colour value and an optional ‘inset‘ keyword (to create an inner shadow, rather than the default outer shadow) e.g.:</a:t>
            </a:r>
          </a:p>
          <a:p>
            <a:pPr algn="ctr"/>
            <a:r>
              <a:rPr lang="en-GB" b="1" dirty="0"/>
              <a:t>box-shadow: inset -5px -5px 5px #888;</a:t>
            </a:r>
          </a:p>
          <a:p>
            <a:endParaRPr lang="en-GB" dirty="0"/>
          </a:p>
          <a:p>
            <a:r>
              <a:rPr lang="en-GB" dirty="0"/>
              <a:t>The box-shadow property allows elements to have multiple shadows, specified by a comma separated list. When more than one shadow is specified, the shadows are layered front to back, as in the following example.</a:t>
            </a:r>
          </a:p>
          <a:p>
            <a:endParaRPr lang="en-GB" dirty="0"/>
          </a:p>
          <a:p>
            <a:r>
              <a:rPr lang="en-GB" b="1" dirty="0"/>
              <a:t>box-shadow: 0 0 10px 5px black, 40px -30px lime, 40px 30px 50px red, -40px 30px yellow, -40px -30px 50px blue;</a:t>
            </a:r>
          </a:p>
          <a:p>
            <a:endParaRPr lang="en-GB" dirty="0"/>
          </a:p>
        </p:txBody>
      </p:sp>
    </p:spTree>
    <p:extLst>
      <p:ext uri="{BB962C8B-B14F-4D97-AF65-F5344CB8AC3E}">
        <p14:creationId xmlns:p14="http://schemas.microsoft.com/office/powerpoint/2010/main" val="2593699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43771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W3C recommendation states:</a:t>
            </a:r>
          </a:p>
          <a:p>
            <a:r>
              <a:rPr lang="en-GB" sz="1000" b="1" i="0" kern="1200" spc="-20" baseline="0" dirty="0">
                <a:solidFill>
                  <a:srgbClr val="555454"/>
                </a:solidFill>
                <a:effectLst/>
                <a:latin typeface="Segoe UI" panose="020B0502040204020203" pitchFamily="34" charset="0"/>
                <a:ea typeface="+mn-ea"/>
                <a:cs typeface="Segoe UI" panose="020B0502040204020203" pitchFamily="34" charset="0"/>
              </a:rPr>
              <a:t>Note.</a:t>
            </a:r>
            <a:r>
              <a:rPr lang="en-GB" sz="1000" b="0" i="0" kern="1200" spc="-20" baseline="0" dirty="0">
                <a:solidFill>
                  <a:srgbClr val="555454"/>
                </a:solidFill>
                <a:effectLst/>
                <a:latin typeface="Segoe UI" panose="020B0502040204020203" pitchFamily="34" charset="0"/>
                <a:ea typeface="+mn-ea"/>
                <a:cs typeface="Segoe UI" panose="020B0502040204020203" pitchFamily="34" charset="0"/>
              </a:rPr>
              <a:t> If RGBA values are not supported by a user agent, they should be treated like unrecognized values per the CSS forward compatibility parsing rules (</a:t>
            </a:r>
            <a:r>
              <a:rPr lang="en-GB" sz="1000" b="0" i="0" u="none" strike="noStrike" kern="1200" spc="-20" baseline="0" dirty="0">
                <a:solidFill>
                  <a:srgbClr val="555454"/>
                </a:solidFill>
                <a:effectLst/>
                <a:latin typeface="Segoe UI" panose="020B0502040204020203" pitchFamily="34" charset="0"/>
                <a:ea typeface="+mn-ea"/>
                <a:cs typeface="Segoe UI" panose="020B0502040204020203" pitchFamily="34" charset="0"/>
                <a:hlinkClick r:id="rId3"/>
              </a:rPr>
              <a:t>[CSS21]</a:t>
            </a:r>
            <a:r>
              <a:rPr lang="en-GB" sz="1000" b="0" i="0" kern="1200" spc="-20" baseline="0" dirty="0">
                <a:solidFill>
                  <a:srgbClr val="555454"/>
                </a:solidFill>
                <a:effectLst/>
                <a:latin typeface="Segoe UI" panose="020B0502040204020203" pitchFamily="34" charset="0"/>
                <a:ea typeface="+mn-ea"/>
                <a:cs typeface="Segoe UI" panose="020B0502040204020203" pitchFamily="34" charset="0"/>
              </a:rPr>
              <a:t>, Chapter 4). RGBA values must </a:t>
            </a:r>
            <a:r>
              <a:rPr lang="en-GB" sz="1000" b="0" i="1" kern="1200" spc="-20" baseline="0" dirty="0">
                <a:solidFill>
                  <a:srgbClr val="555454"/>
                </a:solidFill>
                <a:effectLst/>
                <a:latin typeface="Segoe UI" panose="020B0502040204020203" pitchFamily="34" charset="0"/>
                <a:ea typeface="+mn-ea"/>
                <a:cs typeface="Segoe UI" panose="020B0502040204020203" pitchFamily="34" charset="0"/>
              </a:rPr>
              <a:t>not</a:t>
            </a:r>
            <a:r>
              <a:rPr lang="en-GB" sz="1000" b="0" i="0" kern="1200" spc="-20" baseline="0" dirty="0">
                <a:solidFill>
                  <a:srgbClr val="555454"/>
                </a:solidFill>
                <a:effectLst/>
                <a:latin typeface="Segoe UI" panose="020B0502040204020203" pitchFamily="34" charset="0"/>
                <a:ea typeface="+mn-ea"/>
                <a:cs typeface="Segoe UI" panose="020B0502040204020203" pitchFamily="34" charset="0"/>
              </a:rPr>
              <a:t> be treated as simply an RGB value with the opacity ignored.</a:t>
            </a:r>
          </a:p>
          <a:p>
            <a:r>
              <a:rPr lang="en-GB" dirty="0"/>
              <a:t>https://www.w3.org/TR/2018/REC-css-color-3-20180619/#</a:t>
            </a:r>
            <a:r>
              <a:rPr lang="en-GB" dirty="0" err="1"/>
              <a:t>rgb-color</a:t>
            </a:r>
            <a:endParaRPr lang="en-GB" dirty="0"/>
          </a:p>
        </p:txBody>
      </p:sp>
    </p:spTree>
    <p:extLst>
      <p:ext uri="{BB962C8B-B14F-4D97-AF65-F5344CB8AC3E}">
        <p14:creationId xmlns:p14="http://schemas.microsoft.com/office/powerpoint/2010/main" val="1220362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0954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0794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21959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Dimensions and other measurements, such as font-size, are not just raw numbers but a number of some specified of units of measure. CSS has a variety of measurement units as outlined above. Each have benefits and appropriate usage. </a:t>
            </a:r>
          </a:p>
          <a:p>
            <a:r>
              <a:rPr lang="en-GB" dirty="0"/>
              <a:t>See: https://www.w3.org/Style/Examples/007/</a:t>
            </a:r>
            <a:r>
              <a:rPr lang="en-GB" dirty="0" err="1"/>
              <a:t>units.en.html</a:t>
            </a:r>
            <a:endParaRPr lang="en-GB" dirty="0"/>
          </a:p>
          <a:p>
            <a:endParaRPr lang="en-GB" dirty="0"/>
          </a:p>
          <a:p>
            <a:r>
              <a:rPr lang="en-GB" dirty="0"/>
              <a:t>Pixels are  one of the most controllable units of measurement and have a fixed proportion on the screen as decided by the browser. It is not always a pixel on the screen but a length based measurement based upon the display. Consider a device such as the iPad3 retina displays with 326dpi resolution. </a:t>
            </a:r>
          </a:p>
          <a:p>
            <a:r>
              <a:rPr lang="en-GB" dirty="0"/>
              <a:t>Ems are a relative unit. 1em is relative to the parent element’s font size. It is very useful for keeping fonts in a proportion to each other in a display </a:t>
            </a:r>
          </a:p>
          <a:p>
            <a:r>
              <a:rPr lang="en-GB" dirty="0"/>
              <a:t>Points are an absolute length-based unit equal to 1/72 of an inch. Points can be useful when setting types for print. They are rarely suitable for screen where points are approximated to the resolution of displays and system settings. </a:t>
            </a:r>
          </a:p>
          <a:p>
            <a:endParaRPr lang="en-GB" dirty="0"/>
          </a:p>
        </p:txBody>
      </p:sp>
    </p:spTree>
    <p:extLst>
      <p:ext uri="{BB962C8B-B14F-4D97-AF65-F5344CB8AC3E}">
        <p14:creationId xmlns:p14="http://schemas.microsoft.com/office/powerpoint/2010/main" val="610661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63170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17362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When creating images in HTML you may previously have set attributes define property such as a width or height into the HTML. This is not recommended a good practice web development as it constrains the image to a constant proportion. These properties can be overridden or updated using CSS and preferably we should place all appearance related behaviour within a suitable CSS selector. This becomes extremely important when we use media queries as we will be able to set attributes for different screen resolutions and the CSS will choose the correct settings for the correct screen proportions.</a:t>
            </a:r>
          </a:p>
          <a:p>
            <a:r>
              <a:rPr lang="en-GB" dirty="0"/>
              <a:t>Another solution to this comes from using a </a:t>
            </a:r>
            <a:r>
              <a:rPr lang="en-GB" dirty="0" err="1"/>
              <a:t>srcset</a:t>
            </a:r>
            <a:r>
              <a:rPr lang="en-GB" dirty="0"/>
              <a:t> to allow the browser to choose which image to download.</a:t>
            </a:r>
          </a:p>
        </p:txBody>
      </p:sp>
    </p:spTree>
    <p:extLst>
      <p:ext uri="{BB962C8B-B14F-4D97-AF65-F5344CB8AC3E}">
        <p14:creationId xmlns:p14="http://schemas.microsoft.com/office/powerpoint/2010/main" val="314960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The </a:t>
            </a:r>
            <a:r>
              <a:rPr lang="en-US" altLang="en-US" b="1" dirty="0"/>
              <a:t>background-color </a:t>
            </a:r>
            <a:r>
              <a:rPr lang="en-US" altLang="en-US" dirty="0"/>
              <a:t>CSS property of the </a:t>
            </a:r>
            <a:r>
              <a:rPr lang="en-US" altLang="en-US" b="1" dirty="0"/>
              <a:t>&lt;body&gt;</a:t>
            </a:r>
            <a:r>
              <a:rPr lang="en-US" altLang="en-US" dirty="0"/>
              <a:t> tag sets the background </a:t>
            </a:r>
            <a:r>
              <a:rPr lang="en-US" altLang="en-US" dirty="0" err="1"/>
              <a:t>colour</a:t>
            </a:r>
            <a:r>
              <a:rPr lang="en-US" altLang="en-US" dirty="0"/>
              <a:t> of the page. The </a:t>
            </a:r>
            <a:r>
              <a:rPr lang="en-US" altLang="en-US" dirty="0" err="1"/>
              <a:t>colour</a:t>
            </a:r>
            <a:r>
              <a:rPr lang="en-US" altLang="en-US" dirty="0"/>
              <a:t> can be either a hexadecimal, red-green-blue </a:t>
            </a:r>
            <a:r>
              <a:rPr lang="en-US" altLang="en-US" dirty="0" err="1"/>
              <a:t>colour</a:t>
            </a:r>
            <a:r>
              <a:rPr lang="en-US" altLang="en-US" dirty="0"/>
              <a:t> value, a predefined </a:t>
            </a:r>
            <a:r>
              <a:rPr lang="en-US" altLang="en-US" dirty="0" err="1"/>
              <a:t>colour</a:t>
            </a:r>
            <a:r>
              <a:rPr lang="en-US" altLang="en-US" dirty="0"/>
              <a:t> name or a decimal </a:t>
            </a:r>
            <a:r>
              <a:rPr lang="en-US" altLang="en-US" dirty="0" err="1"/>
              <a:t>rgb</a:t>
            </a:r>
            <a:r>
              <a:rPr lang="en-US" altLang="en-US" dirty="0"/>
              <a:t> value. </a:t>
            </a:r>
          </a:p>
          <a:p>
            <a:r>
              <a:rPr lang="en-US" altLang="en-US" dirty="0"/>
              <a:t>The </a:t>
            </a:r>
            <a:r>
              <a:rPr lang="en-US" altLang="en-US" b="1" dirty="0"/>
              <a:t>background-image </a:t>
            </a:r>
            <a:r>
              <a:rPr lang="en-US" altLang="en-US" dirty="0"/>
              <a:t>CSS property of the </a:t>
            </a:r>
            <a:r>
              <a:rPr lang="en-US" altLang="en-US" b="1" dirty="0"/>
              <a:t>&lt;body&gt;</a:t>
            </a:r>
            <a:r>
              <a:rPr lang="en-US" altLang="en-US" dirty="0"/>
              <a:t> tag specifies a URL for a background picture. The picture can be tiled behind the text and graphics on the page. There are additional CSS settings that can specify whether or not to repeat the image and also set a specific position.</a:t>
            </a:r>
          </a:p>
          <a:p>
            <a:r>
              <a:rPr lang="en-US" altLang="en-US" dirty="0"/>
              <a:t>One very common technique is to define a very short, thin background GIF (typically 2000 pixels long and a few pixels high). When tiled across the screen, this will give the appearance of being tiled vertically but not horizontally.</a:t>
            </a:r>
          </a:p>
          <a:p>
            <a:endParaRPr lang="en-GB" dirty="0"/>
          </a:p>
        </p:txBody>
      </p:sp>
    </p:spTree>
    <p:extLst>
      <p:ext uri="{BB962C8B-B14F-4D97-AF65-F5344CB8AC3E}">
        <p14:creationId xmlns:p14="http://schemas.microsoft.com/office/powerpoint/2010/main" val="1207039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Commonly used alternative for adding images to page is to set the background of a block element to use a graphic. There are pros and cons to this technique the major advantage is that the information for the graphic is embedded into the CSS this can reduce a number of header request required to process the image on the page. It also allows us to use advanced techniques such as </a:t>
            </a:r>
            <a:r>
              <a:rPr lang="en-GB" dirty="0" err="1"/>
              <a:t>spriting</a:t>
            </a:r>
            <a:r>
              <a:rPr lang="en-GB" dirty="0"/>
              <a:t>.</a:t>
            </a:r>
          </a:p>
        </p:txBody>
      </p:sp>
      <p:sp>
        <p:nvSpPr>
          <p:cNvPr id="5" name="Slide Image Placeholder 4"/>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325445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CSS3 has some extremely useful new properties for working with background images with the origin and size properties being especially useful. Allowing us to set a graphic that could scale automatically to fill the width of the containing element or a single larger graphic could be repositioned within the block saving on additional image requests from the server.</a:t>
            </a:r>
          </a:p>
        </p:txBody>
      </p:sp>
    </p:spTree>
    <p:extLst>
      <p:ext uri="{BB962C8B-B14F-4D97-AF65-F5344CB8AC3E}">
        <p14:creationId xmlns:p14="http://schemas.microsoft.com/office/powerpoint/2010/main" val="19781639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above checklist helps you determine the correct usage for an image or block background technique.</a:t>
            </a:r>
          </a:p>
        </p:txBody>
      </p:sp>
    </p:spTree>
    <p:extLst>
      <p:ext uri="{BB962C8B-B14F-4D97-AF65-F5344CB8AC3E}">
        <p14:creationId xmlns:p14="http://schemas.microsoft.com/office/powerpoint/2010/main" val="2350340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above checklist helps you determine the correct usage for an image or block background technique.</a:t>
            </a:r>
          </a:p>
        </p:txBody>
      </p:sp>
    </p:spTree>
    <p:extLst>
      <p:ext uri="{BB962C8B-B14F-4D97-AF65-F5344CB8AC3E}">
        <p14:creationId xmlns:p14="http://schemas.microsoft.com/office/powerpoint/2010/main" val="98569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3376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HTML was never intended to provide details about how to format the content – just describe what the content is.</a:t>
            </a:r>
          </a:p>
          <a:p>
            <a:r>
              <a:rPr lang="en-GB" dirty="0"/>
              <a:t>HTML 3.2 introduced some styling tags like &lt;font&gt; and these were used all over the </a:t>
            </a:r>
            <a:r>
              <a:rPr lang="en-GB" dirty="0" err="1"/>
              <a:t>markup</a:t>
            </a:r>
            <a:r>
              <a:rPr lang="en-GB" dirty="0"/>
              <a:t> to help show how to display it.</a:t>
            </a:r>
          </a:p>
          <a:p>
            <a:r>
              <a:rPr lang="en-GB" dirty="0"/>
              <a:t>CSS was introduced by W3C to help keep content and styling separate.</a:t>
            </a:r>
          </a:p>
        </p:txBody>
      </p:sp>
    </p:spTree>
    <p:extLst>
      <p:ext uri="{BB962C8B-B14F-4D97-AF65-F5344CB8AC3E}">
        <p14:creationId xmlns:p14="http://schemas.microsoft.com/office/powerpoint/2010/main" val="1876370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95821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0990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3428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Elements have the following key properties:</a:t>
            </a:r>
          </a:p>
          <a:p>
            <a:r>
              <a:rPr lang="en-GB" dirty="0"/>
              <a:t> </a:t>
            </a:r>
          </a:p>
          <a:p>
            <a:pPr marL="171450" indent="-171450">
              <a:buFont typeface="Arial" panose="020B0604020202020204" pitchFamily="34" charset="0"/>
              <a:buChar char="•"/>
            </a:pPr>
            <a:r>
              <a:rPr lang="en-GB" b="1" dirty="0"/>
              <a:t>Content</a:t>
            </a:r>
            <a:r>
              <a:rPr lang="en-GB" dirty="0"/>
              <a:t> —At the centre of the box, this is the substance of the page. The content includes all text, lists, forms, and images</a:t>
            </a:r>
          </a:p>
          <a:p>
            <a:pPr marL="171450" indent="-171450">
              <a:buFont typeface="Arial" panose="020B0604020202020204" pitchFamily="34" charset="0"/>
              <a:buChar char="•"/>
            </a:pPr>
            <a:r>
              <a:rPr lang="en-GB" b="1" dirty="0"/>
              <a:t>Child Elements</a:t>
            </a:r>
            <a:r>
              <a:rPr lang="en-GB" dirty="0"/>
              <a:t> —Elements contained within the parent element that are set by their own HTML tags. Child elements typically have their own box that can be controlled independently of the parent. </a:t>
            </a:r>
          </a:p>
          <a:p>
            <a:pPr marL="171450" indent="-171450">
              <a:buFont typeface="Arial" panose="020B0604020202020204" pitchFamily="34" charset="0"/>
              <a:buChar char="•"/>
            </a:pPr>
            <a:r>
              <a:rPr lang="en-GB" b="1" dirty="0"/>
              <a:t>Width and Height</a:t>
            </a:r>
            <a:r>
              <a:rPr lang="en-GB" dirty="0"/>
              <a:t> —The dimensions of the box. If you leave width and height undefined, these dimensions are determined by the browser </a:t>
            </a:r>
          </a:p>
          <a:p>
            <a:pPr marL="171450" indent="-171450">
              <a:buFont typeface="Arial" panose="020B0604020202020204" pitchFamily="34" charset="0"/>
              <a:buChar char="•"/>
            </a:pPr>
            <a:r>
              <a:rPr lang="en-GB" b="1" dirty="0"/>
              <a:t>Padding </a:t>
            </a:r>
            <a:r>
              <a:rPr lang="en-GB" dirty="0"/>
              <a:t> —The space between the border and the content of the element. Background colours and images also fill this space. If left unset, the size of the padding is generally 0.</a:t>
            </a:r>
          </a:p>
          <a:p>
            <a:pPr marL="171450" indent="-171450">
              <a:buFont typeface="Arial" panose="020B0604020202020204" pitchFamily="34" charset="0"/>
              <a:buChar char="•"/>
            </a:pPr>
            <a:r>
              <a:rPr lang="en-GB" b="1" dirty="0"/>
              <a:t>Background</a:t>
            </a:r>
            <a:r>
              <a:rPr lang="en-GB" dirty="0"/>
              <a:t> —Space behind the content and padding of the element. This can be transparent, a solid colour, one or more background images, or a background gradient. </a:t>
            </a:r>
          </a:p>
          <a:p>
            <a:pPr marL="171450" indent="-171450">
              <a:buFont typeface="Arial" panose="020B0604020202020204" pitchFamily="34" charset="0"/>
              <a:buChar char="•"/>
            </a:pPr>
            <a:r>
              <a:rPr lang="en-GB" b="1" dirty="0"/>
              <a:t>Border</a:t>
            </a:r>
            <a:r>
              <a:rPr lang="en-GB" dirty="0"/>
              <a:t>—A rule (line) that surrounds the element and can be set separately on any of the sides. The border is invisible unless you set its colour, width, and style—solid, dotted, dashed, and so on. You can also set a border image. If left unset, the border size is generally 0. </a:t>
            </a:r>
          </a:p>
          <a:p>
            <a:pPr marL="171450" indent="-171450">
              <a:buFont typeface="Arial" panose="020B0604020202020204" pitchFamily="34" charset="0"/>
              <a:buChar char="•"/>
            </a:pPr>
            <a:r>
              <a:rPr lang="en-GB" b="1" dirty="0"/>
              <a:t>Margin</a:t>
            </a:r>
            <a:r>
              <a:rPr lang="en-GB" dirty="0"/>
              <a:t>—The space between the border of the element and other elements in the window. If left unset, the browser defines the margin.</a:t>
            </a:r>
          </a:p>
          <a:p>
            <a:endParaRPr lang="en-GB" dirty="0"/>
          </a:p>
        </p:txBody>
      </p:sp>
    </p:spTree>
    <p:extLst>
      <p:ext uri="{BB962C8B-B14F-4D97-AF65-F5344CB8AC3E}">
        <p14:creationId xmlns:p14="http://schemas.microsoft.com/office/powerpoint/2010/main" val="1752827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22143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age-old problem of having to use the conventional Level 2.1 box model in conjunction with padding and/or border values is solved using CSS3. Up until now, this problem was a major stumbling block for developers, particularly in the instance of specifying a border/padding value in relation to a fluid length element, but the new ‘box-sizing’ property answers this problem.</a:t>
            </a:r>
          </a:p>
          <a:p>
            <a:r>
              <a:rPr lang="en-GB" dirty="0"/>
              <a:t>There are currently two values in the official spec- ‘content-box’ and ‘border-box’:-</a:t>
            </a:r>
          </a:p>
          <a:p>
            <a:r>
              <a:rPr lang="en-GB" b="1" dirty="0"/>
              <a:t>‘content-box’</a:t>
            </a:r>
            <a:r>
              <a:rPr lang="en-GB" dirty="0"/>
              <a:t> – “This is the behaviour of width and height as specified by CSS2.1. The specified width and height (and respective min/max properties) apply to the width and height respectively of the content box of the element. The padding and border of the element are laid out and drawn outside the specified width and height.”</a:t>
            </a:r>
          </a:p>
          <a:p>
            <a:r>
              <a:rPr lang="en-GB" b="1" dirty="0"/>
              <a:t>‘border-box’</a:t>
            </a:r>
            <a:r>
              <a:rPr lang="en-GB" dirty="0"/>
              <a:t> – “The specified width and height (and respective min/max properties) on this element determine the border box of the element. That is, any padding or border specified on the element is laid out and drawn inside this specified width and height. The content width and height are calculated by subtracting the border and padding widths of the respective sides from the specified ‘width’ and ‘height’ properties.”</a:t>
            </a:r>
          </a:p>
          <a:p>
            <a:r>
              <a:rPr lang="en-GB" dirty="0"/>
              <a:t>There are browser specific hacks for this rule:</a:t>
            </a:r>
          </a:p>
          <a:p>
            <a:r>
              <a:rPr lang="en-GB" b="1" dirty="0"/>
              <a:t>-moz-box-sizing: border-box;</a:t>
            </a:r>
            <a:br>
              <a:rPr lang="en-GB" b="1" dirty="0"/>
            </a:br>
            <a:r>
              <a:rPr lang="en-GB" b="1" dirty="0"/>
              <a:t>-webkit-box-sizing: border-box;</a:t>
            </a:r>
            <a:br>
              <a:rPr lang="en-GB" b="1" dirty="0"/>
            </a:br>
            <a:r>
              <a:rPr lang="en-GB" b="1" dirty="0"/>
              <a:t>box-sizing: border-box;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229978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0655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normAutofit/>
          </a:bodyPr>
          <a:lstStyle/>
          <a:p>
            <a:endParaRPr lang="en-GB" baseline="0" dirty="0"/>
          </a:p>
        </p:txBody>
      </p:sp>
    </p:spTree>
    <p:extLst>
      <p:ext uri="{BB962C8B-B14F-4D97-AF65-F5344CB8AC3E}">
        <p14:creationId xmlns:p14="http://schemas.microsoft.com/office/powerpoint/2010/main" val="1591585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‘outline-style’ property specifies an outline line style for the current element.</a:t>
            </a:r>
          </a:p>
          <a:p>
            <a:r>
              <a:rPr lang="en-GB" dirty="0"/>
              <a:t>The outline properties create a uniform line around an object in order to draw visual attention. An outline is slightly different than a border in several ways: An outline is drawn starting “just outside the border edge” and is allowed to be non-rectangular. Outlines are always rendered on TOP of an element’s rendering box and do not influence the box’s position or size calculation; the document does not need to be re-flowed when a border is rendered or hidden, but the outline may overlap other nearby elements</a:t>
            </a:r>
          </a:p>
          <a:p>
            <a:endParaRPr lang="en-GB" dirty="0"/>
          </a:p>
        </p:txBody>
      </p:sp>
    </p:spTree>
    <p:extLst>
      <p:ext uri="{BB962C8B-B14F-4D97-AF65-F5344CB8AC3E}">
        <p14:creationId xmlns:p14="http://schemas.microsoft.com/office/powerpoint/2010/main" val="3687663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111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https://</a:t>
            </a:r>
            <a:r>
              <a:rPr lang="en-GB" dirty="0" err="1"/>
              <a:t>commons.wikimedia.org</a:t>
            </a:r>
            <a:r>
              <a:rPr lang="en-GB" dirty="0"/>
              <a:t>/wiki/File:CSS3_taxonomy_and_status_by_Sergey_Mavrody.svg</a:t>
            </a:r>
          </a:p>
        </p:txBody>
      </p:sp>
    </p:spTree>
    <p:extLst>
      <p:ext uri="{BB962C8B-B14F-4D97-AF65-F5344CB8AC3E}">
        <p14:creationId xmlns:p14="http://schemas.microsoft.com/office/powerpoint/2010/main" val="1912053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values of the ‘position’ property have the following meanings:</a:t>
            </a:r>
          </a:p>
          <a:p>
            <a:r>
              <a:rPr lang="en-GB" dirty="0"/>
              <a:t>static The box is a normal box, laid out according to the normal flow. The 'top', 'right', 'bottom', and 'left' properties do not apply. </a:t>
            </a:r>
          </a:p>
          <a:p>
            <a:endParaRPr lang="en-GB" dirty="0"/>
          </a:p>
          <a:p>
            <a:r>
              <a:rPr lang="en-GB" dirty="0"/>
              <a:t>relative The box's position is calculated according to the normal flow (this is called the position in normal flow). Then the box is offset relative to its normal position. </a:t>
            </a:r>
          </a:p>
          <a:p>
            <a:endParaRPr lang="en-GB" dirty="0"/>
          </a:p>
          <a:p>
            <a:r>
              <a:rPr lang="en-GB" dirty="0"/>
              <a:t>absolute The box's position (and possibly size) is specified with the 'top', 'right', 'bottom', and 'left' properties. These properties specify offsets with respect to the box's containing block. Absolutely positioned boxes are taken out of the normal flow. This means they have no impact on the layout of later siblings. </a:t>
            </a:r>
          </a:p>
          <a:p>
            <a:endParaRPr lang="en-GB" dirty="0"/>
          </a:p>
          <a:p>
            <a:r>
              <a:rPr lang="en-GB" dirty="0"/>
              <a:t>fixed The box's position is calculated according to the 'absolute' model, but in addition, the box is fixed with respect to some reference. As with the 'absolute' model, the box's margins do not collapse with any other margins. In the case of handheld, projection, screen, </a:t>
            </a:r>
            <a:r>
              <a:rPr lang="en-GB" dirty="0" err="1"/>
              <a:t>tty</a:t>
            </a:r>
            <a:r>
              <a:rPr lang="en-GB" dirty="0"/>
              <a:t>, and </a:t>
            </a:r>
            <a:r>
              <a:rPr lang="en-GB" dirty="0" err="1"/>
              <a:t>tv</a:t>
            </a:r>
            <a:r>
              <a:rPr lang="en-GB" dirty="0"/>
              <a:t> media types, the box is fixed with respect to the viewport and doesn't move when scrolled. In the case of the print media type, the box is rendered on every page, and is fixed with respect to the page box, even if the page is seen through a viewport (in the case of a print-preview, for example).</a:t>
            </a:r>
          </a:p>
          <a:p>
            <a:endParaRPr lang="en-GB" dirty="0"/>
          </a:p>
        </p:txBody>
      </p:sp>
    </p:spTree>
    <p:extLst>
      <p:ext uri="{BB962C8B-B14F-4D97-AF65-F5344CB8AC3E}">
        <p14:creationId xmlns:p14="http://schemas.microsoft.com/office/powerpoint/2010/main" val="4102637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a:t>Relative positioning</a:t>
            </a:r>
          </a:p>
          <a:p>
            <a:endParaRPr lang="en-GB"/>
          </a:p>
          <a:p>
            <a:r>
              <a:rPr lang="en-GB"/>
              <a:t>Once a box has been laid out according to the normal flow or floated, it may be shifted relative to this position. This is called relative positioning. Offsetting a box (Box1) in this way has no effect on the box (Box2) that follows: Box2 is given a position as if Box1 were not offset and Box2 is not re-positioned after Box1's offset is applied. This implies that relative positioning may cause boxes to overlap. However, if relative positioning causes an 'overflow:auto' or 'overflow:scroll' box to have overflow, the browser must allow the user to access this content (at its offset position), which, through the creation of scrollbars, may affect layout. </a:t>
            </a:r>
          </a:p>
          <a:p>
            <a:endParaRPr lang="en-GB"/>
          </a:p>
          <a:p>
            <a:r>
              <a:rPr lang="en-GB"/>
              <a:t>A relatively positioned box keeps its normal flow size, including line breaks and the space originally reserved for it. </a:t>
            </a:r>
          </a:p>
          <a:p>
            <a:endParaRPr lang="en-GB" dirty="0"/>
          </a:p>
        </p:txBody>
      </p:sp>
      <p:sp>
        <p:nvSpPr>
          <p:cNvPr id="7" name="Slide Image Placeholder 6"/>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2868132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a:t>Absolute positioning</a:t>
            </a:r>
          </a:p>
          <a:p>
            <a:endParaRPr lang="en-GB"/>
          </a:p>
          <a:p>
            <a:r>
              <a:rPr lang="en-GB"/>
              <a:t>In the absolute positioning model, a box is explicitly offset with respect to its containing block. It is removed from the normal flow entirely (it has no impact on later siblings). An absolutely positioned box establishes a new containing block for normal flow children and absolutely (but not fixed) positioned descendants. However, the contents of an absolutely positioned element do not flow around any other boxes. They may obscure the contents of another box (or be obscured themselves), depending on the stack levels of the overlapping boxes.</a:t>
            </a:r>
            <a:endParaRPr lang="en-GB" dirty="0"/>
          </a:p>
        </p:txBody>
      </p:sp>
      <p:sp>
        <p:nvSpPr>
          <p:cNvPr id="7" name="Slide Image Placeholder 6"/>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11623669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1154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a:t>The ‘float’ property specifies whether a box should float to the left, right, or not at all. It may be set for any element, but only applies to elements that generate boxes that are not absolutely positioned. The values of this property have the following meanings:</a:t>
            </a:r>
          </a:p>
          <a:p>
            <a:endParaRPr lang="en-GB"/>
          </a:p>
          <a:p>
            <a:r>
              <a:rPr lang="en-GB"/>
              <a:t>left The element generates a block box that is floated to the left. Content flows on the right side of the box, starting at the top (subject to the 'clear' property). </a:t>
            </a:r>
          </a:p>
          <a:p>
            <a:endParaRPr lang="en-GB"/>
          </a:p>
          <a:p>
            <a:r>
              <a:rPr lang="en-GB"/>
              <a:t>right Similar to 'left', except the box is floated to the right, and content flows on the left side of the box, starting at the top. </a:t>
            </a:r>
          </a:p>
          <a:p>
            <a:endParaRPr lang="en-GB"/>
          </a:p>
          <a:p>
            <a:r>
              <a:rPr lang="en-GB"/>
              <a:t>none The box is not floated</a:t>
            </a:r>
          </a:p>
          <a:p>
            <a:endParaRPr lang="en-GB" dirty="0"/>
          </a:p>
        </p:txBody>
      </p:sp>
      <p:sp>
        <p:nvSpPr>
          <p:cNvPr id="7" name="Slide Image Placeholder 6"/>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1911382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kern="1200" dirty="0">
                <a:solidFill>
                  <a:schemeClr val="bg2">
                    <a:lumMod val="50000"/>
                  </a:schemeClr>
                </a:solidFill>
              </a:rPr>
              <a:t>An e</a:t>
            </a:r>
            <a:r>
              <a:rPr lang="en-GB" kern="1200" dirty="0" err="1">
                <a:solidFill>
                  <a:schemeClr val="bg2">
                    <a:lumMod val="50000"/>
                  </a:schemeClr>
                </a:solidFill>
              </a:rPr>
              <a:t>lement</a:t>
            </a:r>
            <a:r>
              <a:rPr lang="en-GB" kern="1200" dirty="0">
                <a:solidFill>
                  <a:schemeClr val="bg2">
                    <a:lumMod val="50000"/>
                  </a:schemeClr>
                </a:solidFill>
              </a:rPr>
              <a:t> can have a minimum and maximum width set as properties. Once set the element will never grow wider or narrower than those values.</a:t>
            </a:r>
            <a:endParaRPr lang="en-US" kern="1200" dirty="0">
              <a:solidFill>
                <a:schemeClr val="bg2">
                  <a:lumMod val="50000"/>
                </a:schemeClr>
              </a:solidFill>
            </a:endParaRPr>
          </a:p>
          <a:p>
            <a:r>
              <a:rPr lang="en-GB" kern="1200" dirty="0">
                <a:solidFill>
                  <a:schemeClr val="bg2">
                    <a:lumMod val="50000"/>
                  </a:schemeClr>
                </a:solidFill>
              </a:rPr>
              <a:t>Once you change the maximum width of an object content within the object may become clipped you can control what happens to this overflowing content with the overflow property. You can set the overflow property to one of the three following options:</a:t>
            </a:r>
            <a:endParaRPr lang="en-US" kern="1200" dirty="0">
              <a:solidFill>
                <a:schemeClr val="bg2">
                  <a:lumMod val="50000"/>
                </a:schemeClr>
              </a:solidFill>
            </a:endParaRPr>
          </a:p>
          <a:p>
            <a:r>
              <a:rPr lang="en-GB" b="1" kern="1200" dirty="0">
                <a:solidFill>
                  <a:schemeClr val="bg2">
                    <a:lumMod val="50000"/>
                  </a:schemeClr>
                </a:solidFill>
              </a:rPr>
              <a:t>Visible:</a:t>
            </a:r>
            <a:r>
              <a:rPr lang="en-GB" kern="1200" dirty="0">
                <a:solidFill>
                  <a:schemeClr val="bg2">
                    <a:lumMod val="50000"/>
                  </a:schemeClr>
                </a:solidFill>
              </a:rPr>
              <a:t> visible forces the crop party element to be displayed instructor the browser to ignore any cropping set elsewhere in the CSS. This will rarely be applied directly in your CSS instead it is likely to be properly added or removed using JavaScript or a pseudo-hover selector.</a:t>
            </a:r>
            <a:endParaRPr lang="en-US" kern="1200" dirty="0">
              <a:solidFill>
                <a:schemeClr val="bg2">
                  <a:lumMod val="50000"/>
                </a:schemeClr>
              </a:solidFill>
            </a:endParaRPr>
          </a:p>
          <a:p>
            <a:r>
              <a:rPr lang="en-GB" b="1" kern="1200" dirty="0">
                <a:solidFill>
                  <a:schemeClr val="bg2">
                    <a:lumMod val="50000"/>
                  </a:schemeClr>
                </a:solidFill>
              </a:rPr>
              <a:t>Hidden:</a:t>
            </a:r>
            <a:r>
              <a:rPr lang="en-GB" kern="1200" dirty="0">
                <a:solidFill>
                  <a:schemeClr val="bg2">
                    <a:lumMod val="50000"/>
                  </a:schemeClr>
                </a:solidFill>
              </a:rPr>
              <a:t> hidden will crop the element provide no way to access the rest of the element content. Only use hidden when you are absolutely sure of the content of the block.</a:t>
            </a:r>
          </a:p>
          <a:p>
            <a:r>
              <a:rPr lang="en-GB" b="1" kern="1200" dirty="0">
                <a:solidFill>
                  <a:schemeClr val="bg2">
                    <a:lumMod val="50000"/>
                  </a:schemeClr>
                </a:solidFill>
              </a:rPr>
              <a:t>Scroll:</a:t>
            </a:r>
            <a:r>
              <a:rPr lang="en-GB" kern="1200" dirty="0">
                <a:solidFill>
                  <a:schemeClr val="bg2">
                    <a:lumMod val="50000"/>
                  </a:schemeClr>
                </a:solidFill>
              </a:rPr>
              <a:t> scroll set scrollbars around the visible area allows visitors to scroll to the elements content scroll will display a scroll bar on the overflow block whether it is needed or not.</a:t>
            </a:r>
            <a:endParaRPr lang="en-US" kern="1200" dirty="0">
              <a:solidFill>
                <a:schemeClr val="bg2">
                  <a:lumMod val="50000"/>
                </a:schemeClr>
              </a:solidFill>
            </a:endParaRPr>
          </a:p>
          <a:p>
            <a:r>
              <a:rPr lang="en-GB" b="1" kern="1200" dirty="0">
                <a:solidFill>
                  <a:schemeClr val="bg2">
                    <a:lumMod val="50000"/>
                  </a:schemeClr>
                </a:solidFill>
              </a:rPr>
              <a:t>Auto:</a:t>
            </a:r>
            <a:r>
              <a:rPr lang="en-GB" kern="1200" dirty="0">
                <a:solidFill>
                  <a:schemeClr val="bg2">
                    <a:lumMod val="50000"/>
                  </a:schemeClr>
                </a:solidFill>
              </a:rPr>
              <a:t> auto allows a browser to the side where the scrollbars need to be displayed. Auto is generally the best option especially using relative units such as fonts as it allows scrollbars to be displayed as is needed.</a:t>
            </a:r>
            <a:endParaRPr lang="en-GB" sz="700" dirty="0">
              <a:solidFill>
                <a:schemeClr val="bg2">
                  <a:lumMod val="50000"/>
                </a:schemeClr>
              </a:solidFill>
            </a:endParaRPr>
          </a:p>
        </p:txBody>
      </p:sp>
    </p:spTree>
    <p:extLst>
      <p:ext uri="{BB962C8B-B14F-4D97-AF65-F5344CB8AC3E}">
        <p14:creationId xmlns:p14="http://schemas.microsoft.com/office/powerpoint/2010/main" val="84871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kern="1200" dirty="0">
                <a:solidFill>
                  <a:schemeClr val="bg2">
                    <a:lumMod val="50000"/>
                  </a:schemeClr>
                </a:solidFill>
              </a:rPr>
              <a:t>As we know elements are usually displayed as in-line or block. Allowing the browser to know how to layout defined positioning of every element. This display property can be overridden in CSS allowing us to treat non-block elements such as a button as a block or vice versa. A 16 with block-based positioning during this chapter block takes up the width of its containing element in the next block</a:t>
            </a:r>
            <a:r>
              <a:rPr lang="en-US" kern="1200" dirty="0">
                <a:solidFill>
                  <a:schemeClr val="bg2">
                    <a:lumMod val="50000"/>
                  </a:schemeClr>
                </a:solidFill>
              </a:rPr>
              <a:t> is positioned beneath. </a:t>
            </a:r>
          </a:p>
          <a:p>
            <a:endParaRPr lang="en-US" kern="1200" dirty="0">
              <a:solidFill>
                <a:schemeClr val="bg2">
                  <a:lumMod val="50000"/>
                </a:schemeClr>
              </a:solidFill>
            </a:endParaRPr>
          </a:p>
          <a:p>
            <a:r>
              <a:rPr lang="en-GB" kern="1200" dirty="0">
                <a:solidFill>
                  <a:schemeClr val="bg2">
                    <a:lumMod val="50000"/>
                  </a:schemeClr>
                </a:solidFill>
              </a:rPr>
              <a:t>Traditionally the display property can also be set to none switching the display to none takes an element out of the flow of the document. There are additional display models provided by CSS which are less frequently used but important to understand.</a:t>
            </a:r>
          </a:p>
          <a:p>
            <a:endParaRPr lang="en-US" kern="1200" dirty="0">
              <a:solidFill>
                <a:schemeClr val="bg2">
                  <a:lumMod val="50000"/>
                </a:schemeClr>
              </a:solidFill>
            </a:endParaRPr>
          </a:p>
          <a:p>
            <a:r>
              <a:rPr lang="en-GB" kern="1200" dirty="0">
                <a:solidFill>
                  <a:schemeClr val="bg2">
                    <a:lumMod val="50000"/>
                  </a:schemeClr>
                </a:solidFill>
              </a:rPr>
              <a:t>As an additional piece of information HTML 5 provides a new global attribute called hidden. Hidden effectively has the same functionality as setting display: none. The hidden attribute is far more simple to set and remove using JavaScript or add is intended the declarative </a:t>
            </a:r>
            <a:r>
              <a:rPr lang="en-GB" kern="1200" dirty="0" err="1">
                <a:solidFill>
                  <a:schemeClr val="bg2">
                    <a:lumMod val="50000"/>
                  </a:schemeClr>
                </a:solidFill>
              </a:rPr>
              <a:t>markup</a:t>
            </a:r>
            <a:r>
              <a:rPr lang="en-GB" kern="1200" dirty="0">
                <a:solidFill>
                  <a:schemeClr val="bg2">
                    <a:lumMod val="50000"/>
                  </a:schemeClr>
                </a:solidFill>
              </a:rPr>
              <a:t>. For modern browsers this is the preferred approach that you would consider a </a:t>
            </a:r>
            <a:r>
              <a:rPr lang="en-GB" kern="1200" dirty="0" err="1">
                <a:solidFill>
                  <a:schemeClr val="bg2">
                    <a:lumMod val="50000"/>
                  </a:schemeClr>
                </a:solidFill>
              </a:rPr>
              <a:t>fallback</a:t>
            </a:r>
            <a:r>
              <a:rPr lang="en-GB" kern="1200" dirty="0">
                <a:solidFill>
                  <a:schemeClr val="bg2">
                    <a:lumMod val="50000"/>
                  </a:schemeClr>
                </a:solidFill>
              </a:rPr>
              <a:t> to display: none for legacy types</a:t>
            </a:r>
            <a:endParaRPr lang="en-GB" sz="700" dirty="0">
              <a:solidFill>
                <a:schemeClr val="bg2">
                  <a:lumMod val="50000"/>
                </a:schemeClr>
              </a:solidFill>
            </a:endParaRPr>
          </a:p>
        </p:txBody>
      </p:sp>
    </p:spTree>
    <p:extLst>
      <p:ext uri="{BB962C8B-B14F-4D97-AF65-F5344CB8AC3E}">
        <p14:creationId xmlns:p14="http://schemas.microsoft.com/office/powerpoint/2010/main" val="9357534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38548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34071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For a full list of values:</a:t>
            </a:r>
          </a:p>
          <a:p>
            <a:endParaRPr lang="en-GB" dirty="0"/>
          </a:p>
          <a:p>
            <a:r>
              <a:rPr lang="en-GB" dirty="0"/>
              <a:t>list-style-image: https://</a:t>
            </a:r>
            <a:r>
              <a:rPr lang="en-GB" dirty="0" err="1"/>
              <a:t>developer.mozilla.org</a:t>
            </a:r>
            <a:r>
              <a:rPr lang="en-GB" dirty="0"/>
              <a:t>/</a:t>
            </a:r>
            <a:r>
              <a:rPr lang="en-GB" dirty="0" err="1"/>
              <a:t>en</a:t>
            </a:r>
            <a:r>
              <a:rPr lang="en-GB" dirty="0"/>
              <a:t>-US/docs/Web/CSS/</a:t>
            </a:r>
            <a:r>
              <a:rPr lang="en-GB" dirty="0" err="1"/>
              <a:t>list-style-image#Syntax</a:t>
            </a:r>
            <a:endParaRPr lang="en-GB" dirty="0"/>
          </a:p>
          <a:p>
            <a:r>
              <a:rPr lang="en-GB" dirty="0"/>
              <a:t>list-style-position: https://</a:t>
            </a:r>
            <a:r>
              <a:rPr lang="en-GB" dirty="0" err="1"/>
              <a:t>developer.mozilla.org</a:t>
            </a:r>
            <a:r>
              <a:rPr lang="en-GB" dirty="0"/>
              <a:t>/</a:t>
            </a:r>
            <a:r>
              <a:rPr lang="en-GB" dirty="0" err="1"/>
              <a:t>en</a:t>
            </a:r>
            <a:r>
              <a:rPr lang="en-GB" dirty="0"/>
              <a:t>-US/docs/Web/CSS/</a:t>
            </a:r>
            <a:r>
              <a:rPr lang="en-GB" dirty="0" err="1"/>
              <a:t>list-style-position#Syntax</a:t>
            </a:r>
            <a:endParaRPr lang="en-GB" dirty="0"/>
          </a:p>
          <a:p>
            <a:r>
              <a:rPr lang="en-GB" dirty="0"/>
              <a:t>list-style-type: https://</a:t>
            </a:r>
            <a:r>
              <a:rPr lang="en-GB" dirty="0" err="1"/>
              <a:t>developer.mozilla.org</a:t>
            </a:r>
            <a:r>
              <a:rPr lang="en-GB" dirty="0"/>
              <a:t>/</a:t>
            </a:r>
            <a:r>
              <a:rPr lang="en-GB" dirty="0" err="1"/>
              <a:t>en</a:t>
            </a:r>
            <a:r>
              <a:rPr lang="en-GB" dirty="0"/>
              <a:t>-US/docs/Web/CSS/</a:t>
            </a:r>
            <a:r>
              <a:rPr lang="en-GB" dirty="0" err="1"/>
              <a:t>list-style-type#Syntax</a:t>
            </a:r>
            <a:endParaRPr lang="en-GB" dirty="0"/>
          </a:p>
          <a:p>
            <a:r>
              <a:rPr lang="en-GB" dirty="0"/>
              <a:t>list-style: https://</a:t>
            </a:r>
            <a:r>
              <a:rPr lang="en-GB" dirty="0" err="1"/>
              <a:t>developer.mozilla.org</a:t>
            </a:r>
            <a:r>
              <a:rPr lang="en-GB" dirty="0"/>
              <a:t>/</a:t>
            </a:r>
            <a:r>
              <a:rPr lang="en-GB" dirty="0" err="1"/>
              <a:t>en</a:t>
            </a:r>
            <a:r>
              <a:rPr lang="en-GB" dirty="0"/>
              <a:t>-US/docs/Web/CSS/</a:t>
            </a:r>
            <a:r>
              <a:rPr lang="en-GB" dirty="0" err="1"/>
              <a:t>list-style#Syntax</a:t>
            </a:r>
            <a:endParaRPr lang="en-GB" dirty="0"/>
          </a:p>
        </p:txBody>
      </p:sp>
    </p:spTree>
    <p:extLst>
      <p:ext uri="{BB962C8B-B14F-4D97-AF65-F5344CB8AC3E}">
        <p14:creationId xmlns:p14="http://schemas.microsoft.com/office/powerpoint/2010/main" val="56156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b="0" i="0" u="none" strike="noStrike" kern="1200" baseline="0" dirty="0">
                <a:solidFill>
                  <a:schemeClr val="bg2">
                    <a:lumMod val="50000"/>
                  </a:schemeClr>
                </a:solidFill>
              </a:rPr>
              <a:t>A CSS rule is made up of a selector and a semicolon-separated list of declarations inside brackets. Each declaration has a property and a value separated by a colon. If an element in an associated HTML document matches a selector in the style sheet, then the declarations will be applied to that element.</a:t>
            </a:r>
          </a:p>
        </p:txBody>
      </p:sp>
    </p:spTree>
    <p:extLst>
      <p:ext uri="{BB962C8B-B14F-4D97-AF65-F5344CB8AC3E}">
        <p14:creationId xmlns:p14="http://schemas.microsoft.com/office/powerpoint/2010/main" val="11818861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620399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997816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Different browsers use different methods to calculate how a particular table should be displayed. There are two table-layout  methods </a:t>
            </a:r>
          </a:p>
          <a:p>
            <a:pPr marL="619125" lvl="1" indent="-171450">
              <a:buFont typeface="Arial" panose="020B0604020202020204" pitchFamily="34" charset="0"/>
              <a:buChar char="•"/>
            </a:pPr>
            <a:r>
              <a:rPr lang="en-GB" dirty="0"/>
              <a:t>Fixed method bases its layout on the width of the table and the width of columns in the first row. This method is generally faster than automatic. </a:t>
            </a:r>
          </a:p>
          <a:p>
            <a:pPr marL="619125" lvl="1" indent="-171450">
              <a:buFont typeface="Arial" panose="020B0604020202020204" pitchFamily="34" charset="0"/>
              <a:buChar char="•"/>
            </a:pPr>
            <a:r>
              <a:rPr lang="en-GB" dirty="0"/>
              <a:t>Automatic uses the table column width along with the amount of content in the table data cell to calculate the table data cell width. This will generally render more slowly than the fixed method, but it also produces more accurate results for widths throughout the table.</a:t>
            </a:r>
          </a:p>
          <a:p>
            <a:r>
              <a:rPr lang="en-GB" dirty="0"/>
              <a:t>The border-collapse property allows you to set a table so that each table data cell will share its borders with an adjacent table data cell rather than creating a separate border for each.</a:t>
            </a:r>
          </a:p>
          <a:p>
            <a:endParaRPr lang="en-GB" dirty="0"/>
          </a:p>
          <a:p>
            <a:endParaRPr lang="en-GB" dirty="0"/>
          </a:p>
        </p:txBody>
      </p:sp>
    </p:spTree>
    <p:extLst>
      <p:ext uri="{BB962C8B-B14F-4D97-AF65-F5344CB8AC3E}">
        <p14:creationId xmlns:p14="http://schemas.microsoft.com/office/powerpoint/2010/main" val="918844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For a full list of table properties and values see:</a:t>
            </a:r>
          </a:p>
          <a:p>
            <a:endParaRPr lang="en-GB" dirty="0"/>
          </a:p>
          <a:p>
            <a:r>
              <a:rPr lang="en-GB" dirty="0"/>
              <a:t>https://</a:t>
            </a:r>
            <a:r>
              <a:rPr lang="en-GB" dirty="0" err="1"/>
              <a:t>developer.mozilla.org</a:t>
            </a:r>
            <a:r>
              <a:rPr lang="en-GB" dirty="0"/>
              <a:t>/</a:t>
            </a:r>
            <a:r>
              <a:rPr lang="en-GB" dirty="0" err="1"/>
              <a:t>en</a:t>
            </a:r>
            <a:r>
              <a:rPr lang="en-GB" dirty="0"/>
              <a:t>-US/docs/Web/CSS/</a:t>
            </a:r>
            <a:r>
              <a:rPr lang="en-GB" dirty="0" err="1"/>
              <a:t>CSS_Table</a:t>
            </a:r>
            <a:endParaRPr lang="en-GB" dirty="0"/>
          </a:p>
        </p:txBody>
      </p:sp>
    </p:spTree>
    <p:extLst>
      <p:ext uri="{BB962C8B-B14F-4D97-AF65-F5344CB8AC3E}">
        <p14:creationId xmlns:p14="http://schemas.microsoft.com/office/powerpoint/2010/main" val="40975969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32800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80307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880894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350873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animation-name: https://</a:t>
            </a:r>
            <a:r>
              <a:rPr lang="en-GB" dirty="0" err="1"/>
              <a:t>developer.mozilla.org</a:t>
            </a:r>
            <a:r>
              <a:rPr lang="en-GB" dirty="0"/>
              <a:t>/</a:t>
            </a:r>
            <a:r>
              <a:rPr lang="en-GB" dirty="0" err="1"/>
              <a:t>en</a:t>
            </a:r>
            <a:r>
              <a:rPr lang="en-GB" dirty="0"/>
              <a:t>-US/docs/Web/CSS/</a:t>
            </a:r>
            <a:r>
              <a:rPr lang="en-GB" dirty="0" err="1"/>
              <a:t>animation-name#Syntax</a:t>
            </a:r>
            <a:endParaRPr lang="en-GB" dirty="0"/>
          </a:p>
          <a:p>
            <a:r>
              <a:rPr lang="en-GB" dirty="0"/>
              <a:t>animation-durations: https://</a:t>
            </a:r>
            <a:r>
              <a:rPr lang="en-GB" dirty="0" err="1"/>
              <a:t>developer.mozilla.org</a:t>
            </a:r>
            <a:r>
              <a:rPr lang="en-GB" dirty="0"/>
              <a:t>/</a:t>
            </a:r>
            <a:r>
              <a:rPr lang="en-GB" dirty="0" err="1"/>
              <a:t>en</a:t>
            </a:r>
            <a:r>
              <a:rPr lang="en-GB" dirty="0"/>
              <a:t>-US/docs/Web/CSS/</a:t>
            </a:r>
            <a:r>
              <a:rPr lang="en-GB" dirty="0" err="1"/>
              <a:t>animation-duration#Syntax</a:t>
            </a:r>
            <a:endParaRPr lang="en-GB" dirty="0"/>
          </a:p>
          <a:p>
            <a:r>
              <a:rPr lang="en-GB" dirty="0"/>
              <a:t>animation-timing-function: https://</a:t>
            </a:r>
            <a:r>
              <a:rPr lang="en-GB" dirty="0" err="1"/>
              <a:t>developer.mozilla.org</a:t>
            </a:r>
            <a:r>
              <a:rPr lang="en-GB" dirty="0"/>
              <a:t>/</a:t>
            </a:r>
            <a:r>
              <a:rPr lang="en-GB" dirty="0" err="1"/>
              <a:t>en</a:t>
            </a:r>
            <a:r>
              <a:rPr lang="en-GB" dirty="0"/>
              <a:t>-US/docs/Web/CSS/</a:t>
            </a:r>
            <a:r>
              <a:rPr lang="en-GB" dirty="0" err="1"/>
              <a:t>animation-timing-function#Syntax</a:t>
            </a:r>
            <a:endParaRPr lang="en-GB" dirty="0"/>
          </a:p>
          <a:p>
            <a:r>
              <a:rPr lang="en-GB" dirty="0"/>
              <a:t>animation-delay: https://</a:t>
            </a:r>
            <a:r>
              <a:rPr lang="en-GB" dirty="0" err="1"/>
              <a:t>developer.mozilla.org</a:t>
            </a:r>
            <a:r>
              <a:rPr lang="en-GB" dirty="0"/>
              <a:t>/</a:t>
            </a:r>
            <a:r>
              <a:rPr lang="en-GB" dirty="0" err="1"/>
              <a:t>en</a:t>
            </a:r>
            <a:r>
              <a:rPr lang="en-GB" dirty="0"/>
              <a:t>-US/docs/Web/CSS/</a:t>
            </a:r>
            <a:r>
              <a:rPr lang="en-GB" dirty="0" err="1"/>
              <a:t>animation-delay#Syntax</a:t>
            </a:r>
            <a:endParaRPr lang="en-GB" dirty="0"/>
          </a:p>
        </p:txBody>
      </p:sp>
    </p:spTree>
    <p:extLst>
      <p:ext uri="{BB962C8B-B14F-4D97-AF65-F5344CB8AC3E}">
        <p14:creationId xmlns:p14="http://schemas.microsoft.com/office/powerpoint/2010/main" val="11113194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ts val="30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animation-iteration-count:  https://</a:t>
            </a:r>
            <a:r>
              <a:rPr lang="en-GB" dirty="0" err="1"/>
              <a:t>developer.mozilla.org</a:t>
            </a:r>
            <a:r>
              <a:rPr lang="en-GB" dirty="0"/>
              <a:t>/</a:t>
            </a:r>
            <a:r>
              <a:rPr lang="en-GB" dirty="0" err="1"/>
              <a:t>en</a:t>
            </a:r>
            <a:r>
              <a:rPr lang="en-GB" dirty="0"/>
              <a:t>-US/docs/Web/CSS/</a:t>
            </a:r>
            <a:r>
              <a:rPr lang="en-GB" dirty="0" err="1"/>
              <a:t>animation-iteration-count#Syntax</a:t>
            </a:r>
            <a:endParaRPr lang="en-GB" dirty="0"/>
          </a:p>
          <a:p>
            <a:r>
              <a:rPr lang="en-GB" dirty="0"/>
              <a:t>animation-direction: https://</a:t>
            </a:r>
            <a:r>
              <a:rPr lang="en-GB" dirty="0" err="1"/>
              <a:t>developer.mozilla.org</a:t>
            </a:r>
            <a:r>
              <a:rPr lang="en-GB" dirty="0"/>
              <a:t>/</a:t>
            </a:r>
            <a:r>
              <a:rPr lang="en-GB" dirty="0" err="1"/>
              <a:t>en</a:t>
            </a:r>
            <a:r>
              <a:rPr lang="en-GB" dirty="0"/>
              <a:t>-US/docs/Web/CSS/</a:t>
            </a:r>
            <a:r>
              <a:rPr lang="en-GB" dirty="0" err="1"/>
              <a:t>animation-direction#Syntax</a:t>
            </a:r>
            <a:endParaRPr lang="en-GB" dirty="0"/>
          </a:p>
          <a:p>
            <a:r>
              <a:rPr lang="en-GB" dirty="0"/>
              <a:t>animation-fill-mode: https://</a:t>
            </a:r>
            <a:r>
              <a:rPr lang="en-GB" dirty="0" err="1"/>
              <a:t>developer.mozilla.org</a:t>
            </a:r>
            <a:r>
              <a:rPr lang="en-GB" dirty="0"/>
              <a:t>/</a:t>
            </a:r>
            <a:r>
              <a:rPr lang="en-GB" dirty="0" err="1"/>
              <a:t>en</a:t>
            </a:r>
            <a:r>
              <a:rPr lang="en-GB" dirty="0"/>
              <a:t>-US/docs/Web/CSS/</a:t>
            </a:r>
            <a:r>
              <a:rPr lang="en-GB" dirty="0" err="1"/>
              <a:t>animation-fill-mode#Syntax</a:t>
            </a:r>
            <a:endParaRPr lang="en-GB" dirty="0"/>
          </a:p>
          <a:p>
            <a:r>
              <a:rPr lang="en-GB" dirty="0"/>
              <a:t>animation-play-state: https://</a:t>
            </a:r>
            <a:r>
              <a:rPr lang="en-GB" dirty="0" err="1"/>
              <a:t>developer.mozilla.org</a:t>
            </a:r>
            <a:r>
              <a:rPr lang="en-GB" dirty="0"/>
              <a:t>/</a:t>
            </a:r>
            <a:r>
              <a:rPr lang="en-GB" dirty="0" err="1"/>
              <a:t>en</a:t>
            </a:r>
            <a:r>
              <a:rPr lang="en-GB" dirty="0"/>
              <a:t>-US/docs/Web/CSS/</a:t>
            </a:r>
            <a:r>
              <a:rPr lang="en-GB" dirty="0" err="1"/>
              <a:t>animation-play-state#Syntax</a:t>
            </a:r>
            <a:endParaRPr lang="en-GB" dirty="0"/>
          </a:p>
        </p:txBody>
      </p:sp>
    </p:spTree>
    <p:extLst>
      <p:ext uri="{BB962C8B-B14F-4D97-AF65-F5344CB8AC3E}">
        <p14:creationId xmlns:p14="http://schemas.microsoft.com/office/powerpoint/2010/main" val="428369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Style information can be embedded within HTML tags using the </a:t>
            </a:r>
            <a:r>
              <a:rPr lang="en-US" altLang="en-US" b="1" dirty="0"/>
              <a:t>STYLE</a:t>
            </a:r>
            <a:r>
              <a:rPr lang="en-US" altLang="en-US" dirty="0"/>
              <a:t> attribute. Style information held in this way is not global to a document but local to that particular tag. </a:t>
            </a:r>
          </a:p>
          <a:p>
            <a:r>
              <a:rPr lang="en-US" altLang="en-US" dirty="0"/>
              <a:t>For example:</a:t>
            </a:r>
          </a:p>
          <a:p>
            <a:r>
              <a:rPr lang="en-US" altLang="en-US" b="1" dirty="0"/>
              <a:t>&lt;p style="margin-left: 0.5in; margin-right: 0.5in"&gt;</a:t>
            </a:r>
            <a:br>
              <a:rPr lang="en-US" altLang="en-US" b="1" dirty="0"/>
            </a:br>
            <a:r>
              <a:rPr lang="en-US" altLang="en-US" b="1" dirty="0"/>
              <a:t>This text will be shown with half-inch left and right margins.</a:t>
            </a:r>
            <a:br>
              <a:rPr lang="en-US" altLang="en-US" b="1" dirty="0"/>
            </a:br>
            <a:r>
              <a:rPr lang="en-US" altLang="en-US" b="1" dirty="0"/>
              <a:t>&lt;/p&gt;</a:t>
            </a:r>
            <a:br>
              <a:rPr lang="en-US" altLang="en-US" b="1" dirty="0"/>
            </a:br>
            <a:r>
              <a:rPr lang="en-US" altLang="en-US" b="1" dirty="0"/>
              <a:t>&lt;p&gt;</a:t>
            </a:r>
            <a:br>
              <a:rPr lang="en-US" altLang="en-US" b="1" dirty="0"/>
            </a:br>
            <a:r>
              <a:rPr lang="en-US" altLang="en-US" b="1" dirty="0"/>
              <a:t>This text is formatted as normal for &amp;</a:t>
            </a:r>
            <a:r>
              <a:rPr lang="en-US" altLang="en-US" b="1" dirty="0" err="1"/>
              <a:t>lt;p&amp;gt</a:t>
            </a:r>
            <a:r>
              <a:rPr lang="en-US" altLang="en-US" b="1" dirty="0"/>
              <a:t>; tags.</a:t>
            </a:r>
            <a:br>
              <a:rPr lang="en-US" altLang="en-US" b="1" dirty="0"/>
            </a:br>
            <a:r>
              <a:rPr lang="en-US" altLang="en-US" b="1" dirty="0"/>
              <a:t>&lt;/p&gt;</a:t>
            </a:r>
          </a:p>
          <a:p>
            <a:endParaRPr lang="en-GB" dirty="0"/>
          </a:p>
        </p:txBody>
      </p:sp>
    </p:spTree>
    <p:extLst>
      <p:ext uri="{BB962C8B-B14F-4D97-AF65-F5344CB8AC3E}">
        <p14:creationId xmlns:p14="http://schemas.microsoft.com/office/powerpoint/2010/main" val="3815461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525990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Rot="1" noChangeAspect="1" noChangeArrowheads="1" noTextEdit="1"/>
          </p:cNvSpPr>
          <p:nvPr>
            <p:ph type="sldImg"/>
          </p:nvPr>
        </p:nvSpPr>
        <p:spPr>
          <a:xfrm>
            <a:off x="571500" y="581025"/>
            <a:ext cx="5715000" cy="3216275"/>
          </a:xfrm>
          <a:ln/>
        </p:spPr>
      </p:sp>
      <p:sp>
        <p:nvSpPr>
          <p:cNvPr id="33796" name="Rectangle 3"/>
          <p:cNvSpPr>
            <a:spLocks noGrp="1" noChangeArrowheads="1"/>
          </p:cNvSpPr>
          <p:nvPr>
            <p:ph type="body" idx="1"/>
          </p:nvPr>
        </p:nvSpPr>
        <p:spPr>
          <a:noFill/>
          <a:ln/>
        </p:spPr>
        <p:txBody>
          <a:bodyPr/>
          <a:lstStyle/>
          <a:p>
            <a:pPr eaLnBrk="1" hangingPunct="1"/>
            <a:r>
              <a:rPr lang="en-US" dirty="0"/>
              <a:t>The simplest way to define a transition for a property is to set the </a:t>
            </a:r>
            <a:r>
              <a:rPr lang="en-US" b="1" dirty="0"/>
              <a:t>transition </a:t>
            </a:r>
            <a:r>
              <a:rPr lang="en-US" dirty="0"/>
              <a:t>CSS property in a CSS rule. Specify the following information:</a:t>
            </a:r>
          </a:p>
          <a:p>
            <a:pPr marL="171450" indent="-171450" eaLnBrk="1" hangingPunct="1">
              <a:buFont typeface="Arial" pitchFamily="34" charset="0"/>
              <a:buChar char="•"/>
            </a:pPr>
            <a:r>
              <a:rPr lang="en-US" dirty="0"/>
              <a:t>The target property that you want to define a transition for, e.g. </a:t>
            </a:r>
            <a:r>
              <a:rPr lang="en-US" b="1" dirty="0"/>
              <a:t>width</a:t>
            </a:r>
            <a:r>
              <a:rPr lang="en-US" dirty="0"/>
              <a:t>.</a:t>
            </a:r>
          </a:p>
          <a:p>
            <a:pPr marL="171450" indent="-171450" eaLnBrk="1" hangingPunct="1">
              <a:buFont typeface="Arial" pitchFamily="34" charset="0"/>
              <a:buChar char="•"/>
            </a:pPr>
            <a:r>
              <a:rPr lang="en-US" dirty="0"/>
              <a:t>The duration over which you want the transition to play out, e.g. </a:t>
            </a:r>
            <a:r>
              <a:rPr lang="en-US" b="1" dirty="0"/>
              <a:t>0.5s</a:t>
            </a:r>
            <a:r>
              <a:rPr lang="en-US" dirty="0"/>
              <a:t>.</a:t>
            </a:r>
          </a:p>
          <a:p>
            <a:pPr marL="171450" indent="-171450" eaLnBrk="1" hangingPunct="1">
              <a:buFont typeface="Arial" pitchFamily="34" charset="0"/>
              <a:buChar char="•"/>
            </a:pPr>
            <a:endParaRPr lang="en-US" dirty="0"/>
          </a:p>
          <a:p>
            <a:pPr eaLnBrk="1" hangingPunct="1"/>
            <a:r>
              <a:rPr lang="en-US" dirty="0"/>
              <a:t>The transition kicks in automatically whenever the target property is changed. You do not need to write any procedural code to trigger the transition! For example, the following circumstances would trigger a transition automatically:</a:t>
            </a:r>
          </a:p>
          <a:p>
            <a:pPr marL="171450" indent="-171450" eaLnBrk="1" hangingPunct="1">
              <a:buFont typeface="Arial" pitchFamily="34" charset="0"/>
              <a:buChar char="•"/>
            </a:pPr>
            <a:r>
              <a:rPr lang="en-GB" dirty="0"/>
              <a:t>You have defined a CSS rule based on a pseudo-rule such as hovering over an element, and the user hovers over the element.</a:t>
            </a:r>
          </a:p>
          <a:p>
            <a:pPr marL="171450" indent="-171450" eaLnBrk="1" hangingPunct="1">
              <a:buFont typeface="Arial" pitchFamily="34" charset="0"/>
              <a:buChar char="•"/>
            </a:pPr>
            <a:r>
              <a:rPr lang="en-US" dirty="0"/>
              <a:t>You have written some JavaScript code somewhere that programmatically sets the target property to a new value. </a:t>
            </a:r>
          </a:p>
          <a:p>
            <a:pPr marL="171450" indent="-171450" eaLnBrk="1" hangingPunct="1">
              <a:buFont typeface="Arial" pitchFamily="34" charset="0"/>
              <a:buChar char="•"/>
            </a:pPr>
            <a:endParaRPr lang="en-US" dirty="0"/>
          </a:p>
          <a:p>
            <a:pPr eaLnBrk="1" hangingPunct="1"/>
            <a:r>
              <a:rPr lang="en-US" dirty="0"/>
              <a:t>Note: </a:t>
            </a:r>
            <a:r>
              <a:rPr lang="en-GB" dirty="0"/>
              <a:t>You must use vendor-specific extensions for some browser versions, as listed below.</a:t>
            </a:r>
            <a:r>
              <a:rPr lang="en-GB" baseline="0" dirty="0"/>
              <a:t> See http://caniuse.com/#search=CSS3%20transitions</a:t>
            </a:r>
            <a:r>
              <a:rPr lang="en-GB" dirty="0"/>
              <a:t> for details.</a:t>
            </a:r>
          </a:p>
          <a:p>
            <a:pPr marL="171450" indent="-171450" eaLnBrk="1" hangingPunct="1">
              <a:buFont typeface="Arial" pitchFamily="34" charset="0"/>
              <a:buChar char="•"/>
            </a:pPr>
            <a:r>
              <a:rPr lang="en-GB" dirty="0"/>
              <a:t>-</a:t>
            </a:r>
            <a:r>
              <a:rPr lang="en-GB" dirty="0" err="1"/>
              <a:t>ms</a:t>
            </a:r>
            <a:r>
              <a:rPr lang="en-GB" dirty="0"/>
              <a:t>-transition: Microsoft</a:t>
            </a:r>
            <a:r>
              <a:rPr lang="en-GB" baseline="0" dirty="0"/>
              <a:t> Internet Explorer</a:t>
            </a:r>
            <a:endParaRPr lang="en-GB" dirty="0"/>
          </a:p>
          <a:p>
            <a:pPr marL="171450" indent="-171450" eaLnBrk="1" hangingPunct="1">
              <a:buFont typeface="Arial" pitchFamily="34" charset="0"/>
              <a:buChar char="•"/>
            </a:pPr>
            <a:r>
              <a:rPr lang="en-GB" dirty="0"/>
              <a:t>-</a:t>
            </a:r>
            <a:r>
              <a:rPr lang="en-GB" dirty="0" err="1"/>
              <a:t>webkit</a:t>
            </a:r>
            <a:r>
              <a:rPr lang="en-GB" dirty="0"/>
              <a:t>-transition: Google Chrome and Apple Safari</a:t>
            </a:r>
          </a:p>
          <a:p>
            <a:pPr marL="171450" indent="-171450" eaLnBrk="1" hangingPunct="1">
              <a:buFont typeface="Arial" pitchFamily="34" charset="0"/>
              <a:buChar char="•"/>
            </a:pPr>
            <a:r>
              <a:rPr lang="en-GB" dirty="0"/>
              <a:t>-</a:t>
            </a:r>
            <a:r>
              <a:rPr lang="en-GB" dirty="0" err="1"/>
              <a:t>moz</a:t>
            </a:r>
            <a:r>
              <a:rPr lang="en-GB" dirty="0"/>
              <a:t>-transition: Mozilla Firefox</a:t>
            </a:r>
          </a:p>
          <a:p>
            <a:pPr marL="171450" indent="-171450" eaLnBrk="1" hangingPunct="1">
              <a:buFont typeface="Arial" pitchFamily="34" charset="0"/>
              <a:buChar char="•"/>
            </a:pPr>
            <a:r>
              <a:rPr lang="en-GB" dirty="0"/>
              <a:t>-o-transition: Opera</a:t>
            </a:r>
          </a:p>
          <a:p>
            <a:pPr eaLnBrk="1" hangingPunct="1"/>
            <a:endParaRPr lang="en-US" dirty="0"/>
          </a:p>
        </p:txBody>
      </p:sp>
    </p:spTree>
    <p:extLst>
      <p:ext uri="{BB962C8B-B14F-4D97-AF65-F5344CB8AC3E}">
        <p14:creationId xmlns:p14="http://schemas.microsoft.com/office/powerpoint/2010/main" val="32343165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animation-name: https://</a:t>
            </a:r>
            <a:r>
              <a:rPr lang="en-GB" dirty="0" err="1"/>
              <a:t>developer.mozilla.org</a:t>
            </a:r>
            <a:r>
              <a:rPr lang="en-GB" dirty="0"/>
              <a:t>/</a:t>
            </a:r>
            <a:r>
              <a:rPr lang="en-GB" dirty="0" err="1"/>
              <a:t>en</a:t>
            </a:r>
            <a:r>
              <a:rPr lang="en-GB" dirty="0"/>
              <a:t>-US/docs/Web/CSS/</a:t>
            </a:r>
            <a:r>
              <a:rPr lang="en-GB" dirty="0" err="1"/>
              <a:t>animation-name#Syntax</a:t>
            </a:r>
            <a:endParaRPr lang="en-GB" dirty="0"/>
          </a:p>
          <a:p>
            <a:r>
              <a:rPr lang="en-GB" dirty="0"/>
              <a:t>animation-durations: https://</a:t>
            </a:r>
            <a:r>
              <a:rPr lang="en-GB" dirty="0" err="1"/>
              <a:t>developer.mozilla.org</a:t>
            </a:r>
            <a:r>
              <a:rPr lang="en-GB" dirty="0"/>
              <a:t>/</a:t>
            </a:r>
            <a:r>
              <a:rPr lang="en-GB" dirty="0" err="1"/>
              <a:t>en</a:t>
            </a:r>
            <a:r>
              <a:rPr lang="en-GB" dirty="0"/>
              <a:t>-US/docs/Web/CSS/</a:t>
            </a:r>
            <a:r>
              <a:rPr lang="en-GB" dirty="0" err="1"/>
              <a:t>animation-duration#Syntax</a:t>
            </a:r>
            <a:endParaRPr lang="en-GB" dirty="0"/>
          </a:p>
          <a:p>
            <a:r>
              <a:rPr lang="en-GB" dirty="0"/>
              <a:t>animation-timing-function: https://</a:t>
            </a:r>
            <a:r>
              <a:rPr lang="en-GB" dirty="0" err="1"/>
              <a:t>developer.mozilla.org</a:t>
            </a:r>
            <a:r>
              <a:rPr lang="en-GB" dirty="0"/>
              <a:t>/</a:t>
            </a:r>
            <a:r>
              <a:rPr lang="en-GB" dirty="0" err="1"/>
              <a:t>en</a:t>
            </a:r>
            <a:r>
              <a:rPr lang="en-GB" dirty="0"/>
              <a:t>-US/docs/Web/CSS/</a:t>
            </a:r>
            <a:r>
              <a:rPr lang="en-GB" dirty="0" err="1"/>
              <a:t>animation-timing-function#Syntax</a:t>
            </a:r>
            <a:endParaRPr lang="en-GB" dirty="0"/>
          </a:p>
          <a:p>
            <a:r>
              <a:rPr lang="en-GB" dirty="0"/>
              <a:t>animation-delay: https://</a:t>
            </a:r>
            <a:r>
              <a:rPr lang="en-GB" dirty="0" err="1"/>
              <a:t>developer.mozilla.org</a:t>
            </a:r>
            <a:r>
              <a:rPr lang="en-GB" dirty="0"/>
              <a:t>/</a:t>
            </a:r>
            <a:r>
              <a:rPr lang="en-GB" dirty="0" err="1"/>
              <a:t>en</a:t>
            </a:r>
            <a:r>
              <a:rPr lang="en-GB" dirty="0"/>
              <a:t>-US/docs/Web/CSS/</a:t>
            </a:r>
            <a:r>
              <a:rPr lang="en-GB" dirty="0" err="1"/>
              <a:t>animation-delay#Syntax</a:t>
            </a:r>
            <a:endParaRPr lang="en-GB" dirty="0"/>
          </a:p>
        </p:txBody>
      </p:sp>
    </p:spTree>
    <p:extLst>
      <p:ext uri="{BB962C8B-B14F-4D97-AF65-F5344CB8AC3E}">
        <p14:creationId xmlns:p14="http://schemas.microsoft.com/office/powerpoint/2010/main" val="6280579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301824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Rot="1" noChangeAspect="1" noChangeArrowheads="1" noTextEdit="1"/>
          </p:cNvSpPr>
          <p:nvPr>
            <p:ph type="sldImg"/>
          </p:nvPr>
        </p:nvSpPr>
        <p:spPr>
          <a:xfrm>
            <a:off x="571500" y="581025"/>
            <a:ext cx="5715000" cy="3216275"/>
          </a:xfrm>
          <a:ln/>
        </p:spPr>
      </p:sp>
      <p:sp>
        <p:nvSpPr>
          <p:cNvPr id="33796" name="Rectangle 3"/>
          <p:cNvSpPr>
            <a:spLocks noGrp="1" noChangeArrowheads="1"/>
          </p:cNvSpPr>
          <p:nvPr>
            <p:ph type="body" idx="1"/>
          </p:nvPr>
        </p:nvSpPr>
        <p:spPr>
          <a:xfrm>
            <a:off x="571500" y="4014931"/>
            <a:ext cx="5715000" cy="5241925"/>
          </a:xfrm>
          <a:noFill/>
          <a:ln/>
        </p:spPr>
        <p:txBody>
          <a:bodyPr/>
          <a:lstStyle/>
          <a:p>
            <a:pPr eaLnBrk="1" hangingPunct="1"/>
            <a:r>
              <a:rPr lang="en-US" dirty="0"/>
              <a:t>To define a transformation in a CSS rule, set the </a:t>
            </a:r>
            <a:r>
              <a:rPr lang="en-US" b="1" dirty="0"/>
              <a:t>transform </a:t>
            </a:r>
            <a:r>
              <a:rPr lang="en-US" dirty="0"/>
              <a:t>property to a transformation function. The following 2D transformation functions are available:</a:t>
            </a:r>
          </a:p>
          <a:p>
            <a:pPr marL="171450" indent="-171450" eaLnBrk="1" hangingPunct="1">
              <a:buFont typeface="Arial" pitchFamily="34" charset="0"/>
              <a:buChar char="•"/>
            </a:pPr>
            <a:r>
              <a:rPr lang="en-GB" dirty="0"/>
              <a:t>Translation: </a:t>
            </a:r>
            <a:r>
              <a:rPr lang="en-GB" b="1" dirty="0"/>
              <a:t>translate()</a:t>
            </a:r>
            <a:r>
              <a:rPr lang="en-GB" dirty="0"/>
              <a:t>, </a:t>
            </a:r>
            <a:r>
              <a:rPr lang="en-GB" b="1" dirty="0" err="1"/>
              <a:t>translateX</a:t>
            </a:r>
            <a:r>
              <a:rPr lang="en-GB" b="1" dirty="0"/>
              <a:t>()</a:t>
            </a:r>
            <a:r>
              <a:rPr lang="en-GB" dirty="0"/>
              <a:t>, </a:t>
            </a:r>
            <a:r>
              <a:rPr lang="en-GB" b="1" dirty="0" err="1"/>
              <a:t>translateY</a:t>
            </a:r>
            <a:r>
              <a:rPr lang="en-GB" b="1" dirty="0"/>
              <a:t>()</a:t>
            </a:r>
          </a:p>
          <a:p>
            <a:pPr marL="171450" indent="-171450" eaLnBrk="1" hangingPunct="1">
              <a:buFont typeface="Arial" pitchFamily="34" charset="0"/>
              <a:buChar char="•"/>
            </a:pPr>
            <a:r>
              <a:rPr lang="en-GB" dirty="0"/>
              <a:t>Scaling: </a:t>
            </a:r>
            <a:r>
              <a:rPr lang="en-GB" b="1" dirty="0"/>
              <a:t>scale()</a:t>
            </a:r>
            <a:r>
              <a:rPr lang="en-GB" dirty="0"/>
              <a:t>, </a:t>
            </a:r>
            <a:r>
              <a:rPr lang="en-GB" b="1" dirty="0" err="1"/>
              <a:t>scaleX</a:t>
            </a:r>
            <a:r>
              <a:rPr lang="en-GB" b="1" dirty="0"/>
              <a:t>()</a:t>
            </a:r>
            <a:r>
              <a:rPr lang="en-GB" dirty="0"/>
              <a:t>, and </a:t>
            </a:r>
            <a:r>
              <a:rPr lang="en-GB" b="1" dirty="0" err="1"/>
              <a:t>scaleY</a:t>
            </a:r>
            <a:r>
              <a:rPr lang="en-GB" b="1" dirty="0"/>
              <a:t>()</a:t>
            </a:r>
          </a:p>
          <a:p>
            <a:pPr marL="171450" indent="-171450" eaLnBrk="1" hangingPunct="1">
              <a:buFont typeface="Arial" pitchFamily="34" charset="0"/>
              <a:buChar char="•"/>
            </a:pPr>
            <a:r>
              <a:rPr lang="en-GB" dirty="0"/>
              <a:t>Rotation: </a:t>
            </a:r>
            <a:r>
              <a:rPr lang="en-GB" b="1" dirty="0"/>
              <a:t>rotate()</a:t>
            </a:r>
            <a:r>
              <a:rPr lang="en-GB" dirty="0"/>
              <a:t>, </a:t>
            </a:r>
            <a:r>
              <a:rPr lang="en-GB" b="1" dirty="0" err="1"/>
              <a:t>rotateX</a:t>
            </a:r>
            <a:r>
              <a:rPr lang="en-GB" b="1" dirty="0"/>
              <a:t>()</a:t>
            </a:r>
            <a:r>
              <a:rPr lang="en-GB" dirty="0"/>
              <a:t>, </a:t>
            </a:r>
            <a:r>
              <a:rPr lang="en-GB" b="1" dirty="0" err="1"/>
              <a:t>rotateY</a:t>
            </a:r>
            <a:r>
              <a:rPr lang="en-GB" b="1" dirty="0"/>
              <a:t>()</a:t>
            </a:r>
            <a:endParaRPr lang="en-GB" dirty="0"/>
          </a:p>
          <a:p>
            <a:pPr marL="171450" indent="-171450" eaLnBrk="1" hangingPunct="1">
              <a:buFont typeface="Arial" pitchFamily="34" charset="0"/>
              <a:buChar char="•"/>
            </a:pPr>
            <a:r>
              <a:rPr lang="en-GB" dirty="0"/>
              <a:t>Skew: </a:t>
            </a:r>
            <a:r>
              <a:rPr lang="en-GB" b="1" dirty="0"/>
              <a:t>skew()</a:t>
            </a:r>
            <a:r>
              <a:rPr lang="en-GB" dirty="0"/>
              <a:t>, </a:t>
            </a:r>
            <a:r>
              <a:rPr lang="en-GB" b="1" dirty="0" err="1"/>
              <a:t>skewX</a:t>
            </a:r>
            <a:r>
              <a:rPr lang="en-GB" b="1" dirty="0"/>
              <a:t>()</a:t>
            </a:r>
            <a:r>
              <a:rPr lang="en-GB" dirty="0"/>
              <a:t>, </a:t>
            </a:r>
            <a:r>
              <a:rPr lang="en-GB" b="1" dirty="0" err="1"/>
              <a:t>skewY</a:t>
            </a:r>
            <a:r>
              <a:rPr lang="en-GB" b="1" dirty="0"/>
              <a:t>()</a:t>
            </a:r>
          </a:p>
          <a:p>
            <a:pPr marL="171450" indent="-171450" eaLnBrk="1" hangingPunct="1">
              <a:buFont typeface="Arial" pitchFamily="34" charset="0"/>
              <a:buChar char="•"/>
            </a:pPr>
            <a:r>
              <a:rPr lang="en-GB" dirty="0"/>
              <a:t>General transformation: </a:t>
            </a:r>
            <a:r>
              <a:rPr lang="en-GB" b="1" dirty="0"/>
              <a:t>matrix()</a:t>
            </a:r>
          </a:p>
          <a:p>
            <a:pPr marL="171450" indent="-171450" eaLnBrk="1" hangingPunct="1">
              <a:buFont typeface="Arial" pitchFamily="34" charset="0"/>
              <a:buChar char="•"/>
            </a:pPr>
            <a:r>
              <a:rPr lang="en-GB" dirty="0"/>
              <a:t>No transformation: </a:t>
            </a:r>
            <a:r>
              <a:rPr lang="en-GB" b="1" dirty="0"/>
              <a:t>none()</a:t>
            </a:r>
          </a:p>
          <a:p>
            <a:pPr eaLnBrk="1" hangingPunct="1"/>
            <a:endParaRPr lang="en-US" dirty="0"/>
          </a:p>
          <a:p>
            <a:pPr eaLnBrk="1" hangingPunct="1"/>
            <a:r>
              <a:rPr lang="en-US" dirty="0"/>
              <a:t>By default, transformations are applied about the </a:t>
            </a:r>
            <a:r>
              <a:rPr lang="en-US" dirty="0" err="1"/>
              <a:t>centre</a:t>
            </a:r>
            <a:r>
              <a:rPr lang="en-US" dirty="0"/>
              <a:t>-point of the target element. If you want to change the transformation origin, you can set the </a:t>
            </a:r>
            <a:r>
              <a:rPr lang="en-US" b="1" dirty="0"/>
              <a:t>transform-origin</a:t>
            </a:r>
            <a:r>
              <a:rPr lang="en-US" dirty="0"/>
              <a:t> property and specify the horizontal position and vertical position for the transformation origin as follows:</a:t>
            </a:r>
          </a:p>
          <a:p>
            <a:pPr marL="171450" indent="-171450" eaLnBrk="1" hangingPunct="1">
              <a:buFont typeface="Arial" pitchFamily="34" charset="0"/>
              <a:buChar char="•"/>
            </a:pPr>
            <a:r>
              <a:rPr lang="en-GB" dirty="0"/>
              <a:t>The horizontal position can be a length, percentage, or </a:t>
            </a:r>
            <a:r>
              <a:rPr lang="en-GB" b="1" dirty="0"/>
              <a:t>left</a:t>
            </a:r>
            <a:r>
              <a:rPr lang="en-GB" dirty="0"/>
              <a:t> / </a:t>
            </a:r>
            <a:r>
              <a:rPr lang="en-GB" b="1" dirty="0" err="1"/>
              <a:t>center</a:t>
            </a:r>
            <a:r>
              <a:rPr lang="en-GB" dirty="0"/>
              <a:t> / </a:t>
            </a:r>
            <a:r>
              <a:rPr lang="en-GB" b="1" dirty="0"/>
              <a:t>right</a:t>
            </a:r>
            <a:r>
              <a:rPr lang="en-GB" dirty="0"/>
              <a:t>.</a:t>
            </a:r>
          </a:p>
          <a:p>
            <a:pPr marL="171450" indent="-171450" eaLnBrk="1" hangingPunct="1">
              <a:buFont typeface="Arial" pitchFamily="34" charset="0"/>
              <a:buChar char="•"/>
            </a:pPr>
            <a:r>
              <a:rPr lang="en-GB" dirty="0"/>
              <a:t>The vertical position can be a length, percentage, or </a:t>
            </a:r>
            <a:r>
              <a:rPr lang="en-GB" b="1" dirty="0"/>
              <a:t>top</a:t>
            </a:r>
            <a:r>
              <a:rPr lang="en-GB" dirty="0"/>
              <a:t> / </a:t>
            </a:r>
            <a:r>
              <a:rPr lang="en-GB" b="1" dirty="0" err="1"/>
              <a:t>center</a:t>
            </a:r>
            <a:r>
              <a:rPr lang="en-GB" dirty="0"/>
              <a:t> / </a:t>
            </a:r>
            <a:r>
              <a:rPr lang="en-GB" b="1" dirty="0"/>
              <a:t>bottom</a:t>
            </a:r>
            <a:r>
              <a:rPr lang="en-GB" dirty="0"/>
              <a:t>.</a:t>
            </a:r>
          </a:p>
          <a:p>
            <a:pPr eaLnBrk="1" hangingPunct="1"/>
            <a:endParaRPr lang="en-US" dirty="0"/>
          </a:p>
          <a:p>
            <a:pPr eaLnBrk="1" hangingPunct="1"/>
            <a:r>
              <a:rPr lang="en-US" dirty="0"/>
              <a:t>Note: You must use vendor-specific extensions for some browser versions </a:t>
            </a:r>
            <a:r>
              <a:rPr lang="en-GB" dirty="0"/>
              <a:t>for the </a:t>
            </a:r>
            <a:r>
              <a:rPr lang="en-GB" b="1" dirty="0"/>
              <a:t>transform</a:t>
            </a:r>
            <a:r>
              <a:rPr lang="en-GB" dirty="0"/>
              <a:t> and </a:t>
            </a:r>
            <a:r>
              <a:rPr lang="en-GB" b="1" dirty="0"/>
              <a:t>transform-origin</a:t>
            </a:r>
            <a:r>
              <a:rPr lang="en-GB" dirty="0"/>
              <a:t> properties</a:t>
            </a:r>
            <a:r>
              <a:rPr lang="en-US" dirty="0"/>
              <a:t>, as follows:</a:t>
            </a:r>
          </a:p>
          <a:p>
            <a:pPr marL="171450" indent="-171450" eaLnBrk="1" hangingPunct="1">
              <a:buFont typeface="Arial" pitchFamily="34" charset="0"/>
              <a:buChar char="•"/>
            </a:pPr>
            <a:r>
              <a:rPr lang="en-US" b="1" dirty="0"/>
              <a:t>-</a:t>
            </a:r>
            <a:r>
              <a:rPr lang="en-US" b="1" dirty="0" err="1"/>
              <a:t>ms</a:t>
            </a:r>
            <a:r>
              <a:rPr lang="en-US" b="1" dirty="0"/>
              <a:t>-transform</a:t>
            </a:r>
            <a:r>
              <a:rPr lang="en-US" dirty="0"/>
              <a:t> and </a:t>
            </a:r>
            <a:r>
              <a:rPr lang="en-US" b="1" dirty="0"/>
              <a:t>-</a:t>
            </a:r>
            <a:r>
              <a:rPr lang="en-US" b="1" dirty="0" err="1"/>
              <a:t>ms</a:t>
            </a:r>
            <a:r>
              <a:rPr lang="en-US" b="1" dirty="0"/>
              <a:t>-</a:t>
            </a:r>
            <a:r>
              <a:rPr lang="en-US" b="1" dirty="0" err="1"/>
              <a:t>tranform</a:t>
            </a:r>
            <a:r>
              <a:rPr lang="en-US" b="1" dirty="0"/>
              <a:t>-origin</a:t>
            </a:r>
            <a:r>
              <a:rPr lang="en-US" dirty="0"/>
              <a:t>: &lt; Internet Explorer 10</a:t>
            </a:r>
          </a:p>
          <a:p>
            <a:pPr marL="171450" indent="-171450" eaLnBrk="1" hangingPunct="1">
              <a:buFont typeface="Arial" pitchFamily="34" charset="0"/>
              <a:buChar char="•"/>
            </a:pPr>
            <a:r>
              <a:rPr lang="en-US" b="1" dirty="0"/>
              <a:t>-</a:t>
            </a:r>
            <a:r>
              <a:rPr lang="en-US" b="1" dirty="0" err="1"/>
              <a:t>webkit</a:t>
            </a:r>
            <a:r>
              <a:rPr lang="en-US" b="1" dirty="0"/>
              <a:t>-transform </a:t>
            </a:r>
            <a:r>
              <a:rPr lang="en-US" dirty="0"/>
              <a:t>and </a:t>
            </a:r>
            <a:r>
              <a:rPr lang="en-US" b="1" dirty="0"/>
              <a:t>-</a:t>
            </a:r>
            <a:r>
              <a:rPr lang="en-US" b="1" dirty="0" err="1"/>
              <a:t>webkit</a:t>
            </a:r>
            <a:r>
              <a:rPr lang="en-US" b="1" dirty="0"/>
              <a:t>-transform-origin</a:t>
            </a:r>
            <a:r>
              <a:rPr lang="en-US" dirty="0"/>
              <a:t>: Edge, </a:t>
            </a:r>
            <a:r>
              <a:rPr lang="en-US" dirty="0" err="1"/>
              <a:t>Chrome,Safari</a:t>
            </a:r>
            <a:r>
              <a:rPr lang="en-US" dirty="0"/>
              <a:t>, Firefox (see note for &lt;44), Opera (15+)</a:t>
            </a:r>
          </a:p>
          <a:p>
            <a:pPr eaLnBrk="1" hangingPunct="1"/>
            <a:endParaRPr lang="en-US" dirty="0"/>
          </a:p>
        </p:txBody>
      </p:sp>
    </p:spTree>
    <p:extLst>
      <p:ext uri="{BB962C8B-B14F-4D97-AF65-F5344CB8AC3E}">
        <p14:creationId xmlns:p14="http://schemas.microsoft.com/office/powerpoint/2010/main" val="36039953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84092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499605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162920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Rot="1" noChangeAspect="1" noChangeArrowheads="1" noTextEdit="1"/>
          </p:cNvSpPr>
          <p:nvPr>
            <p:ph type="sldImg"/>
          </p:nvPr>
        </p:nvSpPr>
        <p:spPr>
          <a:xfrm>
            <a:off x="571500" y="581025"/>
            <a:ext cx="5715000" cy="3216275"/>
          </a:xfrm>
          <a:ln/>
        </p:spPr>
      </p:sp>
      <p:sp>
        <p:nvSpPr>
          <p:cNvPr id="33796" name="Rectangle 3"/>
          <p:cNvSpPr>
            <a:spLocks noGrp="1" noChangeArrowheads="1"/>
          </p:cNvSpPr>
          <p:nvPr>
            <p:ph type="body" idx="1"/>
          </p:nvPr>
        </p:nvSpPr>
        <p:spPr>
          <a:noFill/>
          <a:ln/>
        </p:spPr>
        <p:txBody>
          <a:bodyPr/>
          <a:lstStyle/>
          <a:p>
            <a:pPr eaLnBrk="1" hangingPunct="1"/>
            <a:r>
              <a:rPr lang="en-GB" dirty="0"/>
              <a:t>To define a translation transformation, set the </a:t>
            </a:r>
            <a:r>
              <a:rPr lang="en-GB" b="1" dirty="0"/>
              <a:t>transform</a:t>
            </a:r>
            <a:r>
              <a:rPr lang="en-GB" dirty="0"/>
              <a:t> property to one of the following functions:</a:t>
            </a:r>
          </a:p>
          <a:p>
            <a:pPr marL="171450" indent="-171450" eaLnBrk="1" hangingPunct="1">
              <a:buFont typeface="Arial" pitchFamily="34" charset="0"/>
              <a:buChar char="•"/>
            </a:pPr>
            <a:r>
              <a:rPr lang="en-GB" b="1" dirty="0"/>
              <a:t>translate(</a:t>
            </a:r>
            <a:r>
              <a:rPr lang="en-GB" b="1" dirty="0" err="1"/>
              <a:t>tx</a:t>
            </a:r>
            <a:r>
              <a:rPr lang="en-GB" b="1" dirty="0"/>
              <a:t>, [</a:t>
            </a:r>
            <a:r>
              <a:rPr lang="en-GB" b="1" dirty="0" err="1"/>
              <a:t>ty</a:t>
            </a:r>
            <a:r>
              <a:rPr lang="en-GB" b="1" dirty="0"/>
              <a:t>])</a:t>
            </a:r>
          </a:p>
          <a:p>
            <a:pPr marL="171450" indent="-171450" eaLnBrk="1" hangingPunct="1">
              <a:buFont typeface="Arial" pitchFamily="34" charset="0"/>
              <a:buChar char="•"/>
            </a:pPr>
            <a:r>
              <a:rPr lang="en-GB" b="1" dirty="0" err="1"/>
              <a:t>translateX</a:t>
            </a:r>
            <a:r>
              <a:rPr lang="en-GB" b="1" dirty="0"/>
              <a:t>(</a:t>
            </a:r>
            <a:r>
              <a:rPr lang="en-GB" b="1" dirty="0" err="1"/>
              <a:t>tx</a:t>
            </a:r>
            <a:r>
              <a:rPr lang="en-GB" b="1" dirty="0"/>
              <a:t>)</a:t>
            </a:r>
          </a:p>
          <a:p>
            <a:pPr marL="171450" indent="-171450" eaLnBrk="1" hangingPunct="1">
              <a:buFont typeface="Arial" pitchFamily="34" charset="0"/>
              <a:buChar char="•"/>
            </a:pPr>
            <a:r>
              <a:rPr lang="en-GB" b="1" dirty="0" err="1"/>
              <a:t>translateY</a:t>
            </a:r>
            <a:r>
              <a:rPr lang="en-GB" b="1" dirty="0"/>
              <a:t>(</a:t>
            </a:r>
            <a:r>
              <a:rPr lang="en-GB" b="1" dirty="0" err="1"/>
              <a:t>ty</a:t>
            </a:r>
            <a:r>
              <a:rPr lang="en-GB" b="1" dirty="0"/>
              <a:t>)</a:t>
            </a:r>
          </a:p>
          <a:p>
            <a:pPr marL="171450" indent="-171450" eaLnBrk="1" hangingPunct="1">
              <a:buFont typeface="Arial" pitchFamily="34" charset="0"/>
              <a:buChar char="•"/>
            </a:pPr>
            <a:endParaRPr lang="en-GB" dirty="0"/>
          </a:p>
          <a:p>
            <a:pPr eaLnBrk="1" hangingPunct="1"/>
            <a:r>
              <a:rPr lang="en-GB" b="1" dirty="0" err="1"/>
              <a:t>tx</a:t>
            </a:r>
            <a:r>
              <a:rPr lang="en-GB" dirty="0"/>
              <a:t> specifies a horizontal translation. You can specify an absolute value or a percentage of the width of the target element. Note the following points:</a:t>
            </a:r>
          </a:p>
          <a:p>
            <a:pPr marL="171450" indent="-171450" eaLnBrk="1" hangingPunct="1">
              <a:buFont typeface="Arial" pitchFamily="34" charset="0"/>
              <a:buChar char="•"/>
            </a:pPr>
            <a:r>
              <a:rPr lang="en-GB" dirty="0"/>
              <a:t>If </a:t>
            </a:r>
            <a:r>
              <a:rPr lang="en-GB" b="1" dirty="0" err="1"/>
              <a:t>tx</a:t>
            </a:r>
            <a:r>
              <a:rPr lang="en-GB" dirty="0"/>
              <a:t> is negative, it represents a translation to the left.</a:t>
            </a:r>
          </a:p>
          <a:p>
            <a:pPr marL="171450" indent="-171450" eaLnBrk="1" hangingPunct="1">
              <a:buFont typeface="Arial" pitchFamily="34" charset="0"/>
              <a:buChar char="•"/>
            </a:pPr>
            <a:r>
              <a:rPr lang="en-GB" dirty="0"/>
              <a:t>If </a:t>
            </a:r>
            <a:r>
              <a:rPr lang="en-GB" b="1" dirty="0" err="1"/>
              <a:t>tx</a:t>
            </a:r>
            <a:r>
              <a:rPr lang="en-GB" dirty="0"/>
              <a:t> is positive, it represents a translation to the right.</a:t>
            </a:r>
          </a:p>
          <a:p>
            <a:pPr marL="171450" indent="-171450" eaLnBrk="1" hangingPunct="1">
              <a:buFont typeface="Arial" pitchFamily="34" charset="0"/>
              <a:buChar char="•"/>
            </a:pPr>
            <a:endParaRPr lang="en-GB" dirty="0"/>
          </a:p>
          <a:p>
            <a:pPr eaLnBrk="1" hangingPunct="1"/>
            <a:r>
              <a:rPr lang="en-GB" b="1" dirty="0" err="1"/>
              <a:t>ty</a:t>
            </a:r>
            <a:r>
              <a:rPr lang="en-GB" dirty="0"/>
              <a:t> specifies a vertical translation. You can specify an absolute value or a percentage of the height of the target element. Note the following points:</a:t>
            </a:r>
          </a:p>
          <a:p>
            <a:pPr marL="171450" indent="-171450" eaLnBrk="1" hangingPunct="1">
              <a:buFont typeface="Arial" pitchFamily="34" charset="0"/>
              <a:buChar char="•"/>
            </a:pPr>
            <a:r>
              <a:rPr lang="en-GB" dirty="0"/>
              <a:t>If </a:t>
            </a:r>
            <a:r>
              <a:rPr lang="en-GB" b="1" dirty="0" err="1"/>
              <a:t>ty</a:t>
            </a:r>
            <a:r>
              <a:rPr lang="en-GB" dirty="0"/>
              <a:t> is negative, it represents a translation upwards.</a:t>
            </a:r>
          </a:p>
          <a:p>
            <a:pPr marL="171450" indent="-171450" eaLnBrk="1" hangingPunct="1">
              <a:buFont typeface="Arial" pitchFamily="34" charset="0"/>
              <a:buChar char="•"/>
            </a:pPr>
            <a:r>
              <a:rPr lang="en-GB" dirty="0"/>
              <a:t>If </a:t>
            </a:r>
            <a:r>
              <a:rPr lang="en-GB" b="1" dirty="0" err="1"/>
              <a:t>ty</a:t>
            </a:r>
            <a:r>
              <a:rPr lang="en-GB" dirty="0"/>
              <a:t> is positive, it represents a translation downwards.</a:t>
            </a:r>
          </a:p>
          <a:p>
            <a:pPr marL="171450" indent="-171450" eaLnBrk="1" hangingPunct="1">
              <a:buFont typeface="Arial" pitchFamily="34" charset="0"/>
              <a:buChar char="•"/>
            </a:pPr>
            <a:r>
              <a:rPr lang="en-GB" dirty="0"/>
              <a:t>If you call </a:t>
            </a:r>
            <a:r>
              <a:rPr lang="en-GB" b="1" dirty="0"/>
              <a:t>translate()</a:t>
            </a:r>
            <a:r>
              <a:rPr lang="en-GB" dirty="0"/>
              <a:t> and omit </a:t>
            </a:r>
            <a:r>
              <a:rPr lang="en-GB" b="1" dirty="0" err="1"/>
              <a:t>ty</a:t>
            </a:r>
            <a:r>
              <a:rPr lang="en-GB" dirty="0"/>
              <a:t>, the default value for </a:t>
            </a:r>
            <a:r>
              <a:rPr lang="en-GB" b="1" dirty="0" err="1"/>
              <a:t>ty</a:t>
            </a:r>
            <a:r>
              <a:rPr lang="en-GB" dirty="0"/>
              <a:t> is </a:t>
            </a:r>
            <a:r>
              <a:rPr lang="en-GB" b="1" dirty="0"/>
              <a:t>0</a:t>
            </a:r>
            <a:r>
              <a:rPr lang="en-GB" dirty="0"/>
              <a:t>.</a:t>
            </a:r>
          </a:p>
        </p:txBody>
      </p:sp>
    </p:spTree>
    <p:extLst>
      <p:ext uri="{BB962C8B-B14F-4D97-AF65-F5344CB8AC3E}">
        <p14:creationId xmlns:p14="http://schemas.microsoft.com/office/powerpoint/2010/main" val="21466246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0375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Style sheets can be embedded with the HTML document, between </a:t>
            </a:r>
            <a:r>
              <a:rPr lang="en-US" altLang="en-US" b="1" dirty="0"/>
              <a:t>&lt;style&gt;</a:t>
            </a:r>
            <a:r>
              <a:rPr lang="en-US" altLang="en-US" dirty="0"/>
              <a:t> and </a:t>
            </a:r>
            <a:r>
              <a:rPr lang="en-US" altLang="en-US" b="1" dirty="0"/>
              <a:t>&lt;/style&gt;</a:t>
            </a:r>
            <a:r>
              <a:rPr lang="en-US" altLang="en-US" dirty="0"/>
              <a:t> container tags, which in turn must be placed between the </a:t>
            </a:r>
            <a:r>
              <a:rPr lang="en-US" altLang="en-US" b="1" dirty="0"/>
              <a:t>&lt;html&gt;</a:t>
            </a:r>
            <a:r>
              <a:rPr lang="en-US" altLang="en-US" dirty="0"/>
              <a:t> and </a:t>
            </a:r>
            <a:r>
              <a:rPr lang="en-US" altLang="en-US" b="1" dirty="0"/>
              <a:t>&lt;body&gt;</a:t>
            </a:r>
            <a:r>
              <a:rPr lang="en-US" altLang="en-US" dirty="0"/>
              <a:t> tags of the page.</a:t>
            </a:r>
          </a:p>
          <a:p>
            <a:r>
              <a:rPr lang="en-US" altLang="en-US" dirty="0"/>
              <a:t>The </a:t>
            </a:r>
            <a:r>
              <a:rPr lang="en-US" altLang="en-US" b="1" dirty="0"/>
              <a:t>&lt;style&gt;</a:t>
            </a:r>
            <a:r>
              <a:rPr lang="en-US" altLang="en-US" dirty="0"/>
              <a:t> tag has a </a:t>
            </a:r>
            <a:r>
              <a:rPr lang="en-US" altLang="en-US" b="1" dirty="0"/>
              <a:t>TYPE</a:t>
            </a:r>
            <a:r>
              <a:rPr lang="en-US" altLang="en-US" dirty="0"/>
              <a:t> attribute which is </a:t>
            </a:r>
            <a:r>
              <a:rPr lang="en-US" altLang="en-US" b="1" dirty="0"/>
              <a:t>text/</a:t>
            </a:r>
            <a:r>
              <a:rPr lang="en-US" altLang="en-US" b="1" dirty="0" err="1"/>
              <a:t>css</a:t>
            </a:r>
            <a:r>
              <a:rPr lang="en-US" altLang="en-US" dirty="0"/>
              <a:t> for cascading style sheets.</a:t>
            </a:r>
          </a:p>
          <a:p>
            <a:r>
              <a:rPr lang="en-US" altLang="en-US" dirty="0"/>
              <a:t>The style sheet definition consists of a list of HTML tags (style sheets may be applied to any HTML tag) and formatting instructions. Here a simple example which assigns formatting to the </a:t>
            </a:r>
            <a:r>
              <a:rPr lang="en-US" altLang="en-US" b="1" dirty="0"/>
              <a:t>&lt;h1&gt;</a:t>
            </a:r>
            <a:r>
              <a:rPr lang="en-US" altLang="en-US" dirty="0"/>
              <a:t> and </a:t>
            </a:r>
            <a:r>
              <a:rPr lang="en-US" altLang="en-US" b="1" dirty="0"/>
              <a:t>&lt;p&gt;</a:t>
            </a:r>
            <a:r>
              <a:rPr lang="en-US" altLang="en-US" dirty="0"/>
              <a:t> styles.</a:t>
            </a:r>
          </a:p>
          <a:p>
            <a:endParaRPr lang="en-US" altLang="en-US" dirty="0"/>
          </a:p>
          <a:p>
            <a:r>
              <a:rPr lang="en-US" altLang="en-US" dirty="0"/>
              <a:t>&lt;style type=“text/</a:t>
            </a:r>
            <a:r>
              <a:rPr lang="en-US" altLang="en-US" dirty="0" err="1"/>
              <a:t>css</a:t>
            </a:r>
            <a:r>
              <a:rPr lang="en-US" altLang="en-US" dirty="0"/>
              <a:t>”&gt;</a:t>
            </a:r>
            <a:br>
              <a:rPr lang="en-US" altLang="en-US" dirty="0"/>
            </a:br>
            <a:r>
              <a:rPr lang="en-US" altLang="en-US" dirty="0"/>
              <a:t>h1 {font-size:15pt;font-weight:bold}</a:t>
            </a:r>
            <a:br>
              <a:rPr lang="en-US" altLang="en-US" dirty="0"/>
            </a:br>
            <a:r>
              <a:rPr lang="en-US" altLang="en-US" dirty="0"/>
              <a:t>p {</a:t>
            </a:r>
            <a:r>
              <a:rPr lang="en-US" altLang="en-US" dirty="0" err="1"/>
              <a:t>font:bolditalic</a:t>
            </a:r>
            <a:r>
              <a:rPr lang="en-US" altLang="en-US" dirty="0"/>
              <a:t> 12pt/20pt </a:t>
            </a:r>
            <a:r>
              <a:rPr lang="en-US" altLang="en-US" dirty="0" err="1"/>
              <a:t>Times,serif</a:t>
            </a:r>
            <a:r>
              <a:rPr lang="en-US" altLang="en-US" dirty="0"/>
              <a:t>}</a:t>
            </a:r>
            <a:br>
              <a:rPr lang="en-US" altLang="en-US" dirty="0"/>
            </a:br>
            <a:r>
              <a:rPr lang="en-US" altLang="en-US" dirty="0"/>
              <a:t>&lt;/style&gt;</a:t>
            </a:r>
          </a:p>
          <a:p>
            <a:endParaRPr lang="en-GB" dirty="0"/>
          </a:p>
        </p:txBody>
      </p:sp>
    </p:spTree>
    <p:extLst>
      <p:ext uri="{BB962C8B-B14F-4D97-AF65-F5344CB8AC3E}">
        <p14:creationId xmlns:p14="http://schemas.microsoft.com/office/powerpoint/2010/main" val="2568909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QA_Cov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4799" y="4437788"/>
            <a:ext cx="11160000" cy="720000"/>
          </a:xfrm>
          <a:prstGeom prst="rect">
            <a:avLst/>
          </a:prstGeom>
          <a:ln>
            <a:noFill/>
          </a:ln>
        </p:spPr>
        <p:txBody>
          <a:bodyPr lIns="0" rIns="0" anchor="t">
            <a:noAutofit/>
          </a:bodyPr>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5481638"/>
            <a:ext cx="11160000"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289642422"/>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454701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14782190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47909567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27043145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98200546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92260E9D-886F-4C37-909F-86CB02C602F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488AF78-499E-480C-9653-A23A983DC2F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2803463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7" name="Text Placeholder 2">
            <a:extLst>
              <a:ext uri="{FF2B5EF4-FFF2-40B4-BE49-F238E27FC236}">
                <a16:creationId xmlns:a16="http://schemas.microsoft.com/office/drawing/2014/main" id="{7B0EE3B6-2A99-4A4A-9595-73B01F290B83}"/>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36000C67-7602-4BCB-9279-C3575014D3D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83341C2A-73FF-4BE5-8452-230916D7E6AA}"/>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4401776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408B1376-9C9D-45E5-9BBE-71B21FC9A52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1E50EA61-94E4-4825-90F9-9FB7F4E8F34D}"/>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2823263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2042246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QA_DivBlu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7517958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06296368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QA_DivOrang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8284829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QA_DivPurpl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6526653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QA_DivRed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4085833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QA_DivGreen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69984177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QA_DivYellow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14344259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065413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734144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521288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076576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53687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5856920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a:extLst>
              <a:ext uri="{FF2B5EF4-FFF2-40B4-BE49-F238E27FC236}">
                <a16:creationId xmlns:a16="http://schemas.microsoft.com/office/drawing/2014/main" id="{854D955D-2481-AE77-A2BC-86226EA85F86}"/>
              </a:ext>
            </a:extLst>
          </p:cNvPr>
          <p:cNvSpPr>
            <a:spLocks noChangeArrowheads="1"/>
          </p:cNvSpPr>
          <p:nvPr userDrawn="1"/>
        </p:nvSpPr>
        <p:spPr bwMode="auto">
          <a:xfrm>
            <a:off x="0" y="0"/>
            <a:ext cx="1143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var(--fontFamilyBase)"/>
              </a:rPr>
              <a:t>qa.com - QA Limited</a:t>
            </a:r>
            <a:endParaRPr kumimoji="0" lang="en-US" altLang="en-US" sz="1800" b="0" i="0" u="none" strike="noStrike" cap="none" normalizeH="0" baseline="0">
              <a:ln>
                <a:noFill/>
              </a:ln>
              <a:solidFill>
                <a:srgbClr val="FFFFF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FFFFFF"/>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715162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31C393D9-3D8C-C0CA-E619-E8A43F365B6C}"/>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4933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0696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6573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4653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5727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11429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016639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894785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0629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Arrow Left 04">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B3622C14-6CAE-4F48-B751-E9E621B2C95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A62CD8E-3A81-48BD-84FE-755B7D078895}"/>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4349730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438057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03888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911315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8640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754020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3787496"/>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425473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152702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4959385"/>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61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4726345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77669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8221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86555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39804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855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36348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532818"/>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2700017"/>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9307775"/>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199517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87D866A2-1500-436A-A186-3C20EE4D5C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A433F1-ACA3-4D3D-8AFF-6E3BE26B065E}"/>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6799862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9486125"/>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38416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08747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43698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07182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621627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75924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238410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710150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37637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088581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214582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6957273"/>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279134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894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720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038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58735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45739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74617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QA_LayoutBlan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14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B3A2A039-D599-4D76-8124-504B5075C5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B3A548B-2F5E-4EDE-B435-EFC29196AFD2}"/>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4127020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15729537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image" Target="../media/image33.svg"/><Relationship Id="rId5" Type="http://schemas.openxmlformats.org/officeDocument/2006/relationships/slideLayout" Target="../slideLayouts/slideLayout29.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theme" Target="../theme/theme3.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image" Target="../media/image32.png"/><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A449F-69E4-A44D-8780-4408837AAC4A}"/>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CDE816C-AAD7-B1B6-36A0-5E5898B67172}"/>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1271715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guide id="9" pos="325">
          <p15:clr>
            <a:srgbClr val="F26B43"/>
          </p15:clr>
        </p15:guide>
        <p15:guide id="10" orient="horz" pos="2478">
          <p15:clr>
            <a:srgbClr val="F26B43"/>
          </p15:clr>
        </p15:guide>
        <p15:guide id="11" orient="horz" pos="32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38082"/>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7">
            <a:lum/>
            <a:extLst>
              <a:ext uri="{96DAC541-7B7A-43D3-8B79-37D633B846F1}">
                <asvg:svgBlip xmlns:asvg="http://schemas.microsoft.com/office/drawing/2016/SVG/main" r:embed="rId58"/>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31453-D466-041E-21E6-461B68BA259E}"/>
              </a:ext>
            </a:extLst>
          </p:cNvPr>
          <p:cNvSpPr>
            <a:spLocks noGrp="1" noRot="1" noMove="1" noResize="1" noEditPoints="1" noAdjustHandles="1" noChangeArrowheads="1" noChangeShapeType="1"/>
          </p:cNvSpPr>
          <p:nvPr>
            <p:ph type="title"/>
          </p:nvPr>
        </p:nvSpPr>
        <p:spPr>
          <a:xfrm>
            <a:off x="514799" y="1094400"/>
            <a:ext cx="11161263" cy="1166400"/>
          </a:xfrm>
          <a:prstGeom prst="rect">
            <a:avLst/>
          </a:prstGeom>
        </p:spPr>
        <p:txBody>
          <a:bodyPr vert="horz" lIns="0" tIns="45720" rIns="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C85BD2-F661-DE85-1C63-7FE2479FA944}"/>
              </a:ext>
            </a:extLst>
          </p:cNvPr>
          <p:cNvSpPr>
            <a:spLocks noGrp="1"/>
          </p:cNvSpPr>
          <p:nvPr>
            <p:ph type="body" idx="1"/>
          </p:nvPr>
        </p:nvSpPr>
        <p:spPr>
          <a:xfrm>
            <a:off x="514799" y="2664179"/>
            <a:ext cx="11160123" cy="36445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2AB163C-3C1B-CE8A-F081-D509E18A5D7B}"/>
              </a:ext>
            </a:extLst>
          </p:cNvPr>
          <p:cNvSpPr/>
          <p:nvPr/>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420746"/>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 id="2147484005" r:id="rId36"/>
    <p:sldLayoutId id="2147484006" r:id="rId37"/>
    <p:sldLayoutId id="2147484007" r:id="rId38"/>
    <p:sldLayoutId id="2147484008" r:id="rId39"/>
    <p:sldLayoutId id="2147484009" r:id="rId40"/>
    <p:sldLayoutId id="2147484010" r:id="rId41"/>
    <p:sldLayoutId id="2147484011" r:id="rId42"/>
    <p:sldLayoutId id="2147484012" r:id="rId43"/>
    <p:sldLayoutId id="2147484013" r:id="rId44"/>
    <p:sldLayoutId id="2147484014" r:id="rId45"/>
    <p:sldLayoutId id="2147484015" r:id="rId46"/>
    <p:sldLayoutId id="2147484016" r:id="rId47"/>
    <p:sldLayoutId id="2147484017" r:id="rId48"/>
    <p:sldLayoutId id="2147484018" r:id="rId49"/>
    <p:sldLayoutId id="2147484019" r:id="rId50"/>
    <p:sldLayoutId id="2147484020" r:id="rId51"/>
    <p:sldLayoutId id="2147484021" r:id="rId52"/>
    <p:sldLayoutId id="2147484022" r:id="rId53"/>
    <p:sldLayoutId id="2147484023" r:id="rId54"/>
    <p:sldLayoutId id="2147484024" r:id="rId5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hyperlink" Target="https://www.w3.org/TR/2018/REC-css-color-3-20180619/#svg-color" TargetMode="External"/><Relationship Id="rId2" Type="http://schemas.openxmlformats.org/officeDocument/2006/relationships/notesSlide" Target="../notesSlides/notesSlide36.xml"/><Relationship Id="rId1" Type="http://schemas.openxmlformats.org/officeDocument/2006/relationships/slideLayout" Target="../slideLayouts/slideLayout5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40.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50.xml"/><Relationship Id="rId5" Type="http://schemas.openxmlformats.org/officeDocument/2006/relationships/image" Target="../media/image43.emf"/><Relationship Id="rId4" Type="http://schemas.openxmlformats.org/officeDocument/2006/relationships/image" Target="../media/image42.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80.xml.rels><?xml version="1.0" encoding="UTF-8" standalone="yes"?>
<Relationships xmlns="http://schemas.openxmlformats.org/package/2006/relationships"><Relationship Id="rId3" Type="http://schemas.openxmlformats.org/officeDocument/2006/relationships/hyperlink" Target="https://developer.mozilla.org/en-US/docs/Web/CSS/animation" TargetMode="External"/><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DB6-6D63-904F-B37B-6F5E22F4C3DE}"/>
              </a:ext>
            </a:extLst>
          </p:cNvPr>
          <p:cNvSpPr>
            <a:spLocks noGrp="1"/>
          </p:cNvSpPr>
          <p:nvPr>
            <p:ph type="ctrTitle"/>
          </p:nvPr>
        </p:nvSpPr>
        <p:spPr/>
        <p:txBody>
          <a:bodyPr/>
          <a:lstStyle/>
          <a:p>
            <a:r>
              <a:rPr lang="en-GB" dirty="0"/>
              <a:t>Web Fundamentals</a:t>
            </a:r>
          </a:p>
        </p:txBody>
      </p:sp>
      <p:sp>
        <p:nvSpPr>
          <p:cNvPr id="3" name="Subtitle 2">
            <a:extLst>
              <a:ext uri="{FF2B5EF4-FFF2-40B4-BE49-F238E27FC236}">
                <a16:creationId xmlns:a16="http://schemas.microsoft.com/office/drawing/2014/main" id="{E8D43E7E-5794-8F43-8BE9-4FABD6AF269C}"/>
              </a:ext>
            </a:extLst>
          </p:cNvPr>
          <p:cNvSpPr>
            <a:spLocks noGrp="1"/>
          </p:cNvSpPr>
          <p:nvPr>
            <p:ph type="subTitle" idx="1"/>
          </p:nvPr>
        </p:nvSpPr>
        <p:spPr/>
        <p:txBody>
          <a:bodyPr/>
          <a:lstStyle/>
          <a:p>
            <a:pPr marL="0" indent="0">
              <a:buNone/>
            </a:pPr>
            <a:r>
              <a:rPr lang="en-GB" sz="2000" dirty="0"/>
              <a:t>CSS</a:t>
            </a:r>
          </a:p>
        </p:txBody>
      </p:sp>
    </p:spTree>
    <p:extLst>
      <p:ext uri="{BB962C8B-B14F-4D97-AF65-F5344CB8AC3E}">
        <p14:creationId xmlns:p14="http://schemas.microsoft.com/office/powerpoint/2010/main" val="1520659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6D3D9-805E-814C-A2D8-0C858287F139}"/>
              </a:ext>
            </a:extLst>
          </p:cNvPr>
          <p:cNvSpPr>
            <a:spLocks noGrp="1"/>
          </p:cNvSpPr>
          <p:nvPr>
            <p:ph type="body" sz="quarter" idx="10"/>
          </p:nvPr>
        </p:nvSpPr>
        <p:spPr>
          <a:xfrm>
            <a:off x="1030287" y="1914685"/>
            <a:ext cx="11161713" cy="4328725"/>
          </a:xfrm>
          <a:prstGeom prst="rect">
            <a:avLst/>
          </a:prstGeom>
        </p:spPr>
        <p:txBody>
          <a:bodyPr/>
          <a:lstStyle/>
          <a:p>
            <a:pPr>
              <a:lnSpc>
                <a:spcPct val="100000"/>
              </a:lnSpc>
              <a:buFont typeface="Arial" panose="020B0604020202020204" pitchFamily="34" charset="0"/>
              <a:buChar char="•"/>
            </a:pPr>
            <a:r>
              <a:rPr lang="en-GB" sz="2000" dirty="0"/>
              <a:t>Put all CSS in separate file and then link to it from each page</a:t>
            </a:r>
          </a:p>
          <a:p>
            <a:pPr lvl="1">
              <a:lnSpc>
                <a:spcPct val="100000"/>
              </a:lnSpc>
              <a:buFont typeface="Arial" panose="020B0604020202020204" pitchFamily="34" charset="0"/>
              <a:buChar char="•"/>
            </a:pPr>
            <a:r>
              <a:rPr lang="en-GB" sz="1800" dirty="0"/>
              <a:t>In same format that it appeared in the Internal Style Sheets</a:t>
            </a:r>
          </a:p>
          <a:p>
            <a:pPr>
              <a:lnSpc>
                <a:spcPct val="100000"/>
              </a:lnSpc>
              <a:spcBef>
                <a:spcPts val="1200"/>
              </a:spcBef>
              <a:buFont typeface="Arial" panose="020B0604020202020204" pitchFamily="34" charset="0"/>
              <a:buChar char="•"/>
            </a:pPr>
            <a:r>
              <a:rPr lang="en-GB" sz="2000" b="1" dirty="0">
                <a:latin typeface="Source Code Pro" panose="020B0309030403020204" pitchFamily="49" charset="0"/>
                <a:ea typeface="Source Code Pro" panose="020B0309030403020204" pitchFamily="49" charset="0"/>
                <a:cs typeface="Courier New" panose="02070309020205020404" pitchFamily="49" charset="0"/>
              </a:rPr>
              <a:t>&lt;link&gt;</a:t>
            </a:r>
            <a:r>
              <a:rPr lang="en-GB" sz="2000" dirty="0">
                <a:latin typeface="Source Code Pro" panose="020B0309030403020204" pitchFamily="49" charset="0"/>
                <a:ea typeface="Source Code Pro" panose="020B0309030403020204" pitchFamily="49" charset="0"/>
              </a:rPr>
              <a:t> </a:t>
            </a:r>
            <a:r>
              <a:rPr lang="en-GB" sz="2000" dirty="0"/>
              <a:t>element references an external style sheet</a:t>
            </a:r>
          </a:p>
          <a:p>
            <a:pPr>
              <a:lnSpc>
                <a:spcPct val="100000"/>
              </a:lnSpc>
              <a:spcBef>
                <a:spcPts val="1200"/>
              </a:spcBef>
              <a:buFont typeface="Arial" panose="020B0604020202020204" pitchFamily="34" charset="0"/>
              <a:buChar char="•"/>
            </a:pPr>
            <a:r>
              <a:rPr lang="en-GB" sz="2000" dirty="0"/>
              <a:t>Should appear in the head of the document </a:t>
            </a:r>
          </a:p>
          <a:p>
            <a:endParaRPr lang="en-GB" dirty="0"/>
          </a:p>
        </p:txBody>
      </p:sp>
      <p:sp>
        <p:nvSpPr>
          <p:cNvPr id="2" name="Title 1">
            <a:extLst>
              <a:ext uri="{FF2B5EF4-FFF2-40B4-BE49-F238E27FC236}">
                <a16:creationId xmlns:a16="http://schemas.microsoft.com/office/drawing/2014/main" id="{B821032B-86F5-CE48-BCC2-D9AF7DCA6DBD}"/>
              </a:ext>
            </a:extLst>
          </p:cNvPr>
          <p:cNvSpPr>
            <a:spLocks noGrp="1"/>
          </p:cNvSpPr>
          <p:nvPr>
            <p:ph type="title"/>
          </p:nvPr>
        </p:nvSpPr>
        <p:spPr>
          <a:prstGeom prst="rect">
            <a:avLst/>
          </a:prstGeom>
        </p:spPr>
        <p:txBody>
          <a:bodyPr>
            <a:normAutofit/>
          </a:bodyPr>
          <a:lstStyle/>
          <a:p>
            <a:r>
              <a:rPr lang="en-GB" dirty="0"/>
              <a:t>External Style Sheets</a:t>
            </a:r>
          </a:p>
        </p:txBody>
      </p:sp>
      <p:sp>
        <p:nvSpPr>
          <p:cNvPr id="4" name="TextBox 3">
            <a:extLst>
              <a:ext uri="{FF2B5EF4-FFF2-40B4-BE49-F238E27FC236}">
                <a16:creationId xmlns:a16="http://schemas.microsoft.com/office/drawing/2014/main" id="{A39D5BCA-97C8-0A44-820D-518BBB9E9803}"/>
              </a:ext>
            </a:extLst>
          </p:cNvPr>
          <p:cNvSpPr txBox="1"/>
          <p:nvPr/>
        </p:nvSpPr>
        <p:spPr>
          <a:xfrm>
            <a:off x="514799" y="4079047"/>
            <a:ext cx="11404800" cy="400110"/>
          </a:xfrm>
          <a:prstGeom prst="rect">
            <a:avLst/>
          </a:prstGeom>
          <a:solidFill>
            <a:schemeClr val="tx2">
              <a:lumMod val="20000"/>
              <a:lumOff val="80000"/>
            </a:schemeClr>
          </a:solidFill>
        </p:spPr>
        <p:txBody>
          <a:bodyPr wrap="square">
            <a:spAutoFit/>
          </a:bodyPr>
          <a:lstStyle>
            <a:defPPr>
              <a:defRPr lang="en-GB"/>
            </a:defPPr>
            <a:lvl1pPr>
              <a:defRPr sz="1600">
                <a:latin typeface="Courier New" panose="02070309020205020404" pitchFamily="49" charset="0"/>
                <a:cs typeface="Courier New" panose="02070309020205020404" pitchFamily="49" charset="0"/>
              </a:defRPr>
            </a:lvl1pPr>
          </a:lstStyle>
          <a:p>
            <a:r>
              <a:rPr lang="en-GB" sz="2000" b="1" dirty="0">
                <a:latin typeface="Source Code Pro" panose="020B0309030403020204" pitchFamily="49" charset="0"/>
                <a:ea typeface="Source Code Pro" panose="020B0309030403020204" pitchFamily="49" charset="0"/>
              </a:rPr>
              <a:t>&lt;link </a:t>
            </a:r>
            <a:r>
              <a:rPr lang="en-GB" sz="2000" b="1" dirty="0" err="1">
                <a:latin typeface="Source Code Pro" panose="020B0309030403020204" pitchFamily="49" charset="0"/>
                <a:ea typeface="Source Code Pro" panose="020B0309030403020204" pitchFamily="49" charset="0"/>
              </a:rPr>
              <a:t>href</a:t>
            </a:r>
            <a:r>
              <a:rPr lang="en-GB" sz="2000" b="1" dirty="0">
                <a:latin typeface="Source Code Pro" panose="020B0309030403020204" pitchFamily="49" charset="0"/>
                <a:ea typeface="Source Code Pro" panose="020B0309030403020204" pitchFamily="49" charset="0"/>
              </a:rPr>
              <a:t>="styles.css" </a:t>
            </a:r>
            <a:r>
              <a:rPr lang="en-GB" sz="2000" b="1" dirty="0" err="1">
                <a:latin typeface="Source Code Pro" panose="020B0309030403020204" pitchFamily="49" charset="0"/>
                <a:ea typeface="Source Code Pro" panose="020B0309030403020204" pitchFamily="49" charset="0"/>
              </a:rPr>
              <a:t>rel</a:t>
            </a:r>
            <a:r>
              <a:rPr lang="en-GB" sz="2000" b="1" dirty="0">
                <a:latin typeface="Source Code Pro" panose="020B0309030403020204" pitchFamily="49" charset="0"/>
                <a:ea typeface="Source Code Pro" panose="020B0309030403020204" pitchFamily="49" charset="0"/>
              </a:rPr>
              <a:t>="stylesheet"&gt;</a:t>
            </a:r>
          </a:p>
        </p:txBody>
      </p:sp>
    </p:spTree>
    <p:extLst>
      <p:ext uri="{BB962C8B-B14F-4D97-AF65-F5344CB8AC3E}">
        <p14:creationId xmlns:p14="http://schemas.microsoft.com/office/powerpoint/2010/main" val="360869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57CB7A-7DA3-4F4B-A55E-B7729D49442A}"/>
              </a:ext>
            </a:extLst>
          </p:cNvPr>
          <p:cNvSpPr>
            <a:spLocks noGrp="1"/>
          </p:cNvSpPr>
          <p:nvPr>
            <p:ph type="ctrTitle"/>
          </p:nvPr>
        </p:nvSpPr>
        <p:spPr/>
        <p:txBody>
          <a:bodyPr/>
          <a:lstStyle/>
          <a:p>
            <a:r>
              <a:rPr lang="en-GB" dirty="0"/>
              <a:t>CSS and the DOM</a:t>
            </a:r>
          </a:p>
        </p:txBody>
      </p:sp>
      <p:sp>
        <p:nvSpPr>
          <p:cNvPr id="5" name="Subtitle 4">
            <a:extLst>
              <a:ext uri="{FF2B5EF4-FFF2-40B4-BE49-F238E27FC236}">
                <a16:creationId xmlns:a16="http://schemas.microsoft.com/office/drawing/2014/main" id="{B376EFE2-ECF8-2946-A418-D121D033D304}"/>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22672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pPr marL="0" indent="0">
              <a:lnSpc>
                <a:spcPct val="100000"/>
              </a:lnSpc>
              <a:buNone/>
            </a:pPr>
            <a:r>
              <a:rPr lang="en-GB" sz="2000" dirty="0"/>
              <a:t>HTML documents have a hierarchical structure that form the DOM</a:t>
            </a:r>
          </a:p>
          <a:p>
            <a:pPr lvl="1">
              <a:lnSpc>
                <a:spcPct val="100000"/>
              </a:lnSpc>
              <a:buFont typeface="Arial" panose="020B0604020202020204" pitchFamily="34" charset="0"/>
              <a:buChar char="•"/>
            </a:pPr>
            <a:r>
              <a:rPr lang="en-GB" sz="1800" dirty="0"/>
              <a:t>Every element, except &lt;html&gt; is contained within another</a:t>
            </a:r>
          </a:p>
          <a:p>
            <a:pPr lvl="1">
              <a:lnSpc>
                <a:spcPct val="100000"/>
              </a:lnSpc>
              <a:buFont typeface="Arial" panose="020B0604020202020204" pitchFamily="34" charset="0"/>
              <a:buChar char="•"/>
            </a:pPr>
            <a:r>
              <a:rPr lang="en-GB" sz="1800" dirty="0"/>
              <a:t>Creating a parent/child relationship</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457200" lvl="1" indent="0">
              <a:lnSpc>
                <a:spcPct val="100000"/>
              </a:lnSpc>
              <a:buNone/>
            </a:pPr>
            <a:endParaRPr lang="en-GB" sz="1800" dirty="0"/>
          </a:p>
          <a:p>
            <a:pPr marL="0" indent="0">
              <a:lnSpc>
                <a:spcPct val="100000"/>
              </a:lnSpc>
              <a:buNone/>
            </a:pPr>
            <a:r>
              <a:rPr lang="en-GB" sz="2000" dirty="0"/>
              <a:t>A DOM tree contains two types of elements</a:t>
            </a:r>
          </a:p>
          <a:p>
            <a:pPr lvl="1">
              <a:lnSpc>
                <a:spcPct val="100000"/>
              </a:lnSpc>
              <a:buFont typeface="Arial" panose="020B0604020202020204" pitchFamily="34" charset="0"/>
              <a:buChar char="•"/>
            </a:pPr>
            <a:r>
              <a:rPr lang="en-GB" sz="1800" dirty="0"/>
              <a:t>Nodes.</a:t>
            </a:r>
          </a:p>
          <a:p>
            <a:pPr lvl="1">
              <a:lnSpc>
                <a:spcPct val="100000"/>
              </a:lnSpc>
              <a:buFont typeface="Arial" panose="020B0604020202020204" pitchFamily="34" charset="0"/>
              <a:buChar char="•"/>
            </a:pPr>
            <a:r>
              <a:rPr lang="en-GB" sz="1800" dirty="0"/>
              <a:t>Text.</a:t>
            </a:r>
          </a:p>
          <a:p>
            <a:pPr lvl="1">
              <a:lnSpc>
                <a:spcPct val="100000"/>
              </a:lnSpc>
              <a:buFont typeface="Arial" panose="020B0604020202020204" pitchFamily="34" charset="0"/>
              <a:buChar char="•"/>
            </a:pPr>
            <a:endParaRPr lang="en-GB" sz="1800" dirty="0"/>
          </a:p>
        </p:txBody>
      </p:sp>
      <p:sp>
        <p:nvSpPr>
          <p:cNvPr id="3" name="Title 2"/>
          <p:cNvSpPr>
            <a:spLocks noGrp="1"/>
          </p:cNvSpPr>
          <p:nvPr>
            <p:ph type="title"/>
          </p:nvPr>
        </p:nvSpPr>
        <p:spPr>
          <a:xfrm>
            <a:off x="395057" y="779166"/>
            <a:ext cx="11161263" cy="720000"/>
          </a:xfrm>
          <a:prstGeom prst="rect">
            <a:avLst/>
          </a:prstGeom>
        </p:spPr>
        <p:txBody>
          <a:bodyPr>
            <a:normAutofit/>
          </a:bodyPr>
          <a:lstStyle/>
          <a:p>
            <a:r>
              <a:rPr lang="en-GB" dirty="0"/>
              <a:t>Recall: the Document Object Model</a:t>
            </a:r>
          </a:p>
        </p:txBody>
      </p:sp>
      <p:graphicFrame>
        <p:nvGraphicFramePr>
          <p:cNvPr id="4" name="Diagram 3"/>
          <p:cNvGraphicFramePr/>
          <p:nvPr>
            <p:extLst>
              <p:ext uri="{D42A27DB-BD31-4B8C-83A1-F6EECF244321}">
                <p14:modId xmlns:p14="http://schemas.microsoft.com/office/powerpoint/2010/main" val="3513141247"/>
              </p:ext>
            </p:extLst>
          </p:nvPr>
        </p:nvGraphicFramePr>
        <p:xfrm>
          <a:off x="5865942" y="21123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295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prstGeom prst="rect">
            <a:avLst/>
          </a:prstGeom>
        </p:spPr>
        <p:txBody>
          <a:bodyPr/>
          <a:lstStyle/>
          <a:p>
            <a:pPr marL="0" indent="0">
              <a:lnSpc>
                <a:spcPct val="100000"/>
              </a:lnSpc>
              <a:buNone/>
            </a:pPr>
            <a:r>
              <a:rPr lang="en-GB" sz="2000" dirty="0"/>
              <a:t>Consider the following HTML</a:t>
            </a:r>
          </a:p>
          <a:p>
            <a:pPr>
              <a:lnSpc>
                <a:spcPct val="100000"/>
              </a:lnSpc>
              <a:buFont typeface="Arial" panose="020B0604020202020204" pitchFamily="34" charset="0"/>
              <a:buChar char="•"/>
            </a:pPr>
            <a:endParaRPr lang="en-GB" sz="2000" dirty="0"/>
          </a:p>
          <a:p>
            <a:pPr>
              <a:lnSpc>
                <a:spcPct val="100000"/>
              </a:lnSpc>
              <a:buFont typeface="Arial" panose="020B0604020202020204" pitchFamily="34" charset="0"/>
              <a:buChar char="•"/>
            </a:pPr>
            <a:endParaRPr lang="en-GB" sz="2000" dirty="0"/>
          </a:p>
          <a:p>
            <a:pPr marL="0" indent="0">
              <a:lnSpc>
                <a:spcPct val="100000"/>
              </a:lnSpc>
              <a:buNone/>
            </a:pPr>
            <a:r>
              <a:rPr lang="en-GB" sz="2000" dirty="0"/>
              <a:t>The tag has a type of </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&lt;</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img</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&gt; </a:t>
            </a:r>
            <a:r>
              <a:rPr lang="en-GB" sz="2000" dirty="0"/>
              <a:t>and four attributes</a:t>
            </a: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id</a:t>
            </a:r>
          </a:p>
          <a:p>
            <a:pPr lvl="1">
              <a:lnSpc>
                <a:spcPct val="100000"/>
              </a:lnSpc>
              <a:buFont typeface="Arial" panose="020B0604020202020204" pitchFamily="34" charset="0"/>
              <a:buChar char="•"/>
            </a:pP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src</a:t>
            </a:r>
            <a:endParaRPr lang="en-GB" sz="1800" b="1" dirty="0">
              <a:latin typeface="Source Code Pro" panose="020B0309030403020204" pitchFamily="49" charset="0"/>
              <a:ea typeface="Source Code Pro" panose="020B0309030403020204" pitchFamily="49" charset="0"/>
              <a:cs typeface="Courier New" panose="02070309020205020404" pitchFamily="49" charset="0"/>
            </a:endParaRP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alt</a:t>
            </a: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title</a:t>
            </a:r>
          </a:p>
          <a:p>
            <a:pPr marL="0" indent="0">
              <a:lnSpc>
                <a:spcPct val="100000"/>
              </a:lnSpc>
              <a:buNone/>
            </a:pPr>
            <a:r>
              <a:rPr lang="en-GB" sz="2000" dirty="0"/>
              <a:t>The element is read and interpreted by the browser into a DOM</a:t>
            </a:r>
          </a:p>
          <a:p>
            <a:pPr lvl="1">
              <a:lnSpc>
                <a:spcPct val="100000"/>
              </a:lnSpc>
              <a:buFont typeface="Arial" panose="020B0604020202020204" pitchFamily="34" charset="0"/>
              <a:buChar char="•"/>
            </a:pPr>
            <a:r>
              <a:rPr lang="en-GB" sz="1800" dirty="0"/>
              <a:t>Each element becomes a </a:t>
            </a:r>
            <a:r>
              <a:rPr lang="en-GB" sz="1800" dirty="0" err="1"/>
              <a:t>NodeList</a:t>
            </a:r>
            <a:r>
              <a:rPr lang="en-GB" sz="1800" dirty="0"/>
              <a:t> object</a:t>
            </a:r>
          </a:p>
          <a:p>
            <a:pPr lvl="1">
              <a:lnSpc>
                <a:spcPct val="100000"/>
              </a:lnSpc>
              <a:buFont typeface="Arial" panose="020B0604020202020204" pitchFamily="34" charset="0"/>
              <a:buChar char="•"/>
            </a:pPr>
            <a:r>
              <a:rPr lang="en-GB" sz="1800" dirty="0"/>
              <a:t>Assigned a property based on the html attribute</a:t>
            </a:r>
          </a:p>
          <a:p>
            <a:endParaRPr lang="en-GB" dirty="0"/>
          </a:p>
        </p:txBody>
      </p:sp>
      <p:sp>
        <p:nvSpPr>
          <p:cNvPr id="2" name="Title 1"/>
          <p:cNvSpPr>
            <a:spLocks noGrp="1"/>
          </p:cNvSpPr>
          <p:nvPr>
            <p:ph type="title"/>
          </p:nvPr>
        </p:nvSpPr>
        <p:spPr>
          <a:prstGeom prst="rect">
            <a:avLst/>
          </a:prstGeom>
        </p:spPr>
        <p:txBody>
          <a:bodyPr>
            <a:normAutofit/>
          </a:bodyPr>
          <a:lstStyle/>
          <a:p>
            <a:r>
              <a:rPr lang="en-GB" dirty="0"/>
              <a:t>HTML </a:t>
            </a:r>
            <a:r>
              <a:rPr lang="en-GB" dirty="0" err="1"/>
              <a:t>markup</a:t>
            </a:r>
            <a:r>
              <a:rPr lang="en-GB" dirty="0"/>
              <a:t> to DOM object (1)</a:t>
            </a:r>
          </a:p>
        </p:txBody>
      </p:sp>
      <p:sp>
        <p:nvSpPr>
          <p:cNvPr id="6" name="Rectangle 5">
            <a:extLst>
              <a:ext uri="{FF2B5EF4-FFF2-40B4-BE49-F238E27FC236}">
                <a16:creationId xmlns:a16="http://schemas.microsoft.com/office/drawing/2014/main" id="{59537739-0EA8-45EB-A547-02822DFAD526}"/>
              </a:ext>
            </a:extLst>
          </p:cNvPr>
          <p:cNvSpPr/>
          <p:nvPr/>
        </p:nvSpPr>
        <p:spPr>
          <a:xfrm>
            <a:off x="418662" y="2647617"/>
            <a:ext cx="11353087" cy="369332"/>
          </a:xfrm>
          <a:prstGeom prst="rect">
            <a:avLst/>
          </a:prstGeom>
          <a:solidFill>
            <a:schemeClr val="accent6">
              <a:lumMod val="20000"/>
              <a:lumOff val="80000"/>
            </a:schemeClr>
          </a:solidFill>
          <a:ln>
            <a:noFill/>
          </a:ln>
        </p:spPr>
        <p:txBody>
          <a:bodyPr wrap="square">
            <a:spAutoFit/>
          </a:bodyPr>
          <a:lstStyle/>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img</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id="</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myImage</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src</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="image.gif" alt="An image" title="This is an image"/&gt;</a:t>
            </a:r>
            <a:endParaRPr lang="en-GB" sz="18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Tree>
    <p:extLst>
      <p:ext uri="{BB962C8B-B14F-4D97-AF65-F5344CB8AC3E}">
        <p14:creationId xmlns:p14="http://schemas.microsoft.com/office/powerpoint/2010/main" val="17523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4800" y="1368904"/>
            <a:ext cx="11161713" cy="4328725"/>
          </a:xfrm>
          <a:prstGeom prst="rect">
            <a:avLst/>
          </a:prstGeom>
        </p:spPr>
        <p:txBody>
          <a:bodyPr/>
          <a:lstStyle/>
          <a:p>
            <a:pPr>
              <a:lnSpc>
                <a:spcPct val="100000"/>
              </a:lnSpc>
              <a:spcBef>
                <a:spcPts val="600"/>
              </a:spcBef>
              <a:buFont typeface="Arial" panose="020B0604020202020204" pitchFamily="34" charset="0"/>
              <a:buChar char="•"/>
            </a:pPr>
            <a:r>
              <a:rPr lang="en-GB" dirty="0"/>
              <a:t>HTML is translated into DOM elements, including the attributes of the tag and the properties created from them.</a:t>
            </a:r>
          </a:p>
          <a:p>
            <a:pPr>
              <a:lnSpc>
                <a:spcPct val="100000"/>
              </a:lnSpc>
              <a:spcBef>
                <a:spcPts val="600"/>
              </a:spcBef>
              <a:buFont typeface="Arial" panose="020B0604020202020204" pitchFamily="34" charset="0"/>
              <a:buChar char="•"/>
            </a:pPr>
            <a:r>
              <a:rPr lang="en-GB" dirty="0"/>
              <a:t>These can be used to select and style elements</a:t>
            </a:r>
          </a:p>
        </p:txBody>
      </p:sp>
      <p:sp>
        <p:nvSpPr>
          <p:cNvPr id="2" name="Title 1"/>
          <p:cNvSpPr>
            <a:spLocks noGrp="1"/>
          </p:cNvSpPr>
          <p:nvPr>
            <p:ph type="title"/>
          </p:nvPr>
        </p:nvSpPr>
        <p:spPr>
          <a:xfrm>
            <a:off x="514800" y="679266"/>
            <a:ext cx="11161263" cy="720000"/>
          </a:xfrm>
          <a:prstGeom prst="rect">
            <a:avLst/>
          </a:prstGeom>
        </p:spPr>
        <p:txBody>
          <a:bodyPr>
            <a:normAutofit/>
          </a:bodyPr>
          <a:lstStyle/>
          <a:p>
            <a:r>
              <a:rPr lang="en-GB" dirty="0"/>
              <a:t>HTML markup to DOM object (2)</a:t>
            </a:r>
          </a:p>
        </p:txBody>
      </p:sp>
      <p:grpSp>
        <p:nvGrpSpPr>
          <p:cNvPr id="6" name="Group 5">
            <a:extLst>
              <a:ext uri="{FF2B5EF4-FFF2-40B4-BE49-F238E27FC236}">
                <a16:creationId xmlns:a16="http://schemas.microsoft.com/office/drawing/2014/main" id="{2FB36713-C3A9-794E-87D5-C63B1F8B247E}"/>
              </a:ext>
            </a:extLst>
          </p:cNvPr>
          <p:cNvGrpSpPr/>
          <p:nvPr/>
        </p:nvGrpSpPr>
        <p:grpSpPr>
          <a:xfrm>
            <a:off x="1399643" y="2650510"/>
            <a:ext cx="9182625" cy="4238946"/>
            <a:chOff x="1381978" y="583918"/>
            <a:chExt cx="9182625" cy="4238946"/>
          </a:xfrm>
        </p:grpSpPr>
        <p:sp>
          <p:nvSpPr>
            <p:cNvPr id="7" name="Freeform 6">
              <a:extLst>
                <a:ext uri="{FF2B5EF4-FFF2-40B4-BE49-F238E27FC236}">
                  <a16:creationId xmlns:a16="http://schemas.microsoft.com/office/drawing/2014/main" id="{D27D4C55-DB30-A645-94C0-714E488D96FD}"/>
                </a:ext>
              </a:extLst>
            </p:cNvPr>
            <p:cNvSpPr/>
            <p:nvPr/>
          </p:nvSpPr>
          <p:spPr>
            <a:xfrm>
              <a:off x="1381978" y="1466677"/>
              <a:ext cx="4591312" cy="2581348"/>
            </a:xfrm>
            <a:custGeom>
              <a:avLst/>
              <a:gdLst>
                <a:gd name="connsiteX0" fmla="*/ 430311 w 2581348"/>
                <a:gd name="connsiteY0" fmla="*/ 0 h 5930158"/>
                <a:gd name="connsiteX1" fmla="*/ 2151037 w 2581348"/>
                <a:gd name="connsiteY1" fmla="*/ 0 h 5930158"/>
                <a:gd name="connsiteX2" fmla="*/ 2581348 w 2581348"/>
                <a:gd name="connsiteY2" fmla="*/ 430311 h 5930158"/>
                <a:gd name="connsiteX3" fmla="*/ 2581348 w 2581348"/>
                <a:gd name="connsiteY3" fmla="*/ 5930158 h 5930158"/>
                <a:gd name="connsiteX4" fmla="*/ 2581348 w 2581348"/>
                <a:gd name="connsiteY4" fmla="*/ 5930158 h 5930158"/>
                <a:gd name="connsiteX5" fmla="*/ 0 w 2581348"/>
                <a:gd name="connsiteY5" fmla="*/ 5930158 h 5930158"/>
                <a:gd name="connsiteX6" fmla="*/ 0 w 2581348"/>
                <a:gd name="connsiteY6" fmla="*/ 5930158 h 5930158"/>
                <a:gd name="connsiteX7" fmla="*/ 0 w 2581348"/>
                <a:gd name="connsiteY7" fmla="*/ 430311 h 5930158"/>
                <a:gd name="connsiteX8" fmla="*/ 430311 w 2581348"/>
                <a:gd name="connsiteY8" fmla="*/ 0 h 593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1348" h="5930158">
                  <a:moveTo>
                    <a:pt x="0" y="4941600"/>
                  </a:moveTo>
                  <a:lnTo>
                    <a:pt x="0" y="988558"/>
                  </a:lnTo>
                  <a:cubicBezTo>
                    <a:pt x="0" y="442593"/>
                    <a:pt x="83862" y="0"/>
                    <a:pt x="187311" y="0"/>
                  </a:cubicBezTo>
                  <a:lnTo>
                    <a:pt x="2581348" y="0"/>
                  </a:lnTo>
                  <a:lnTo>
                    <a:pt x="2581348" y="0"/>
                  </a:lnTo>
                  <a:lnTo>
                    <a:pt x="2581348" y="5930158"/>
                  </a:lnTo>
                  <a:lnTo>
                    <a:pt x="2581348" y="5930158"/>
                  </a:lnTo>
                  <a:lnTo>
                    <a:pt x="187311" y="5930158"/>
                  </a:lnTo>
                  <a:cubicBezTo>
                    <a:pt x="83862" y="5930158"/>
                    <a:pt x="0" y="5487565"/>
                    <a:pt x="0" y="4941600"/>
                  </a:cubicBezTo>
                  <a:close/>
                </a:path>
              </a:pathLst>
            </a:custGeom>
            <a:solidFill>
              <a:schemeClr val="accent6">
                <a:lumMod val="20000"/>
                <a:lumOff val="80000"/>
              </a:schemeClr>
            </a:solidFill>
          </p:spPr>
          <p:style>
            <a:lnRef idx="3">
              <a:schemeClr val="lt1">
                <a:hueOff val="0"/>
                <a:satOff val="0"/>
                <a:lumOff val="0"/>
                <a:alphaOff val="0"/>
              </a:schemeClr>
            </a:lnRef>
            <a:fillRef idx="1">
              <a:schemeClr val="accent3">
                <a:tint val="50000"/>
                <a:hueOff val="0"/>
                <a:satOff val="0"/>
                <a:lumOff val="0"/>
                <a:alphaOff val="0"/>
              </a:schemeClr>
            </a:fillRef>
            <a:effectRef idx="1">
              <a:schemeClr val="accent3">
                <a:tint val="50000"/>
                <a:hueOff val="0"/>
                <a:satOff val="0"/>
                <a:lumOff val="0"/>
                <a:alphaOff val="0"/>
              </a:schemeClr>
            </a:effectRef>
            <a:fontRef idx="minor">
              <a:schemeClr val="lt1">
                <a:hueOff val="0"/>
                <a:satOff val="0"/>
                <a:lumOff val="0"/>
                <a:alphaOff val="0"/>
              </a:schemeClr>
            </a:fontRef>
          </p:style>
          <p:txBody>
            <a:bodyPr spcFirstLastPara="0" vert="horz" wrap="square" lIns="202235" tIns="253034" rIns="114300" bIns="253034" numCol="1" spcCol="1270" anchor="t" anchorCtr="0">
              <a:noAutofit/>
            </a:bodyPr>
            <a:lstStyle/>
            <a:p>
              <a:pPr marL="0" lvl="0" indent="0" algn="l" defTabSz="889000">
                <a:lnSpc>
                  <a:spcPct val="90000"/>
                </a:lnSpc>
                <a:spcBef>
                  <a:spcPct val="0"/>
                </a:spcBef>
                <a:spcAft>
                  <a:spcPct val="35000"/>
                </a:spcAft>
                <a:buNone/>
              </a:pPr>
              <a:r>
                <a:rPr lang="en-GB" sz="2000" b="1" kern="1200" dirty="0">
                  <a:solidFill>
                    <a:schemeClr val="tx1"/>
                  </a:solidFill>
                  <a:latin typeface="Courier New" panose="02070309020205020404" pitchFamily="49" charset="0"/>
                  <a:cs typeface="Courier New" panose="02070309020205020404" pitchFamily="49" charset="0"/>
                </a:rPr>
                <a:t>img element</a:t>
              </a:r>
            </a:p>
            <a:p>
              <a:pPr marL="228600" lvl="1" indent="-228600" algn="l" defTabSz="889000">
                <a:lnSpc>
                  <a:spcPct val="90000"/>
                </a:lnSpc>
                <a:spcBef>
                  <a:spcPct val="0"/>
                </a:spcBef>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id:'myImage'</a:t>
              </a:r>
            </a:p>
            <a:p>
              <a:pPr marL="228600" lvl="1" indent="-228600" algn="l" defTabSz="889000">
                <a:lnSpc>
                  <a:spcPct val="90000"/>
                </a:lnSpc>
                <a:spcBef>
                  <a:spcPct val="0"/>
                </a:spcBef>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src:'http://'</a:t>
              </a:r>
            </a:p>
            <a:p>
              <a:pPr marL="228600" lvl="1" indent="-228600" algn="l" defTabSz="889000">
                <a:lnSpc>
                  <a:spcPct val="90000"/>
                </a:lnSpc>
                <a:spcBef>
                  <a:spcPct val="0"/>
                </a:spcBef>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alt:'My image'</a:t>
              </a:r>
            </a:p>
            <a:p>
              <a:pPr marL="228600" lvl="1" indent="-228600" algn="l" defTabSz="889000">
                <a:lnSpc>
                  <a:spcPct val="90000"/>
                </a:lnSpc>
                <a:spcBef>
                  <a:spcPct val="0"/>
                </a:spcBef>
                <a:spcAft>
                  <a:spcPct val="15000"/>
                </a:spcAft>
                <a:buChar char="•"/>
              </a:pPr>
              <a:r>
                <a:rPr lang="en-GB" sz="2000" b="1" kern="1200" dirty="0">
                  <a:solidFill>
                    <a:schemeClr val="tx1"/>
                  </a:solidFill>
                  <a:highlight>
                    <a:srgbClr val="FFFF00"/>
                  </a:highlight>
                  <a:latin typeface="Courier New" panose="02070309020205020404" pitchFamily="49" charset="0"/>
                  <a:cs typeface="Courier New" panose="02070309020205020404" pitchFamily="49" charset="0"/>
                </a:rPr>
                <a:t>class: '</a:t>
              </a:r>
              <a:r>
                <a:rPr lang="en-GB" sz="2000" b="1" kern="1200" dirty="0" err="1">
                  <a:solidFill>
                    <a:schemeClr val="tx1"/>
                  </a:solidFill>
                  <a:highlight>
                    <a:srgbClr val="FFFF00"/>
                  </a:highlight>
                  <a:latin typeface="Courier New" panose="02070309020205020404" pitchFamily="49" charset="0"/>
                  <a:cs typeface="Courier New" panose="02070309020205020404" pitchFamily="49" charset="0"/>
                </a:rPr>
                <a:t>someClass</a:t>
              </a:r>
              <a:r>
                <a:rPr lang="en-GB" sz="2000" b="1" kern="1200" dirty="0">
                  <a:solidFill>
                    <a:schemeClr val="tx1"/>
                  </a:solidFill>
                  <a:highlight>
                    <a:srgbClr val="FFFF00"/>
                  </a:highlight>
                  <a:latin typeface="Courier New" panose="02070309020205020404" pitchFamily="49" charset="0"/>
                  <a:cs typeface="Courier New" panose="02070309020205020404" pitchFamily="49" charset="0"/>
                </a:rPr>
                <a:t>'</a:t>
              </a:r>
            </a:p>
            <a:p>
              <a:pPr marL="228600" lvl="1" indent="-228600" algn="l" defTabSz="889000">
                <a:lnSpc>
                  <a:spcPct val="90000"/>
                </a:lnSpc>
                <a:spcBef>
                  <a:spcPct val="0"/>
                </a:spcBef>
                <a:spcAft>
                  <a:spcPct val="15000"/>
                </a:spcAft>
                <a:buChar char="•"/>
              </a:pPr>
              <a:r>
                <a:rPr lang="en-GB" sz="2000" b="1" kern="1200" dirty="0" err="1">
                  <a:solidFill>
                    <a:schemeClr val="tx1"/>
                  </a:solidFill>
                  <a:latin typeface="Courier New" panose="02070309020205020404" pitchFamily="49" charset="0"/>
                  <a:cs typeface="Courier New" panose="02070309020205020404" pitchFamily="49" charset="0"/>
                </a:rPr>
                <a:t>title:'This</a:t>
              </a:r>
              <a:r>
                <a:rPr lang="en-GB" sz="2000" b="1" kern="1200" dirty="0">
                  <a:solidFill>
                    <a:schemeClr val="tx1"/>
                  </a:solidFill>
                  <a:latin typeface="Courier New" panose="02070309020205020404" pitchFamily="49" charset="0"/>
                  <a:cs typeface="Courier New" panose="02070309020205020404" pitchFamily="49" charset="0"/>
                </a:rPr>
                <a:t> is my image'</a:t>
              </a:r>
            </a:p>
          </p:txBody>
        </p:sp>
        <p:sp>
          <p:nvSpPr>
            <p:cNvPr id="8" name="Freeform 7">
              <a:extLst>
                <a:ext uri="{FF2B5EF4-FFF2-40B4-BE49-F238E27FC236}">
                  <a16:creationId xmlns:a16="http://schemas.microsoft.com/office/drawing/2014/main" id="{927E8C97-84BF-AE48-B7C4-FC63B3761B0B}"/>
                </a:ext>
              </a:extLst>
            </p:cNvPr>
            <p:cNvSpPr/>
            <p:nvPr/>
          </p:nvSpPr>
          <p:spPr>
            <a:xfrm>
              <a:off x="5973290" y="1466676"/>
              <a:ext cx="4591313" cy="2581349"/>
            </a:xfrm>
            <a:custGeom>
              <a:avLst/>
              <a:gdLst>
                <a:gd name="connsiteX0" fmla="*/ 426183 w 2556585"/>
                <a:gd name="connsiteY0" fmla="*/ 0 h 4491982"/>
                <a:gd name="connsiteX1" fmla="*/ 2130402 w 2556585"/>
                <a:gd name="connsiteY1" fmla="*/ 0 h 4491982"/>
                <a:gd name="connsiteX2" fmla="*/ 2556585 w 2556585"/>
                <a:gd name="connsiteY2" fmla="*/ 426183 h 4491982"/>
                <a:gd name="connsiteX3" fmla="*/ 2556585 w 2556585"/>
                <a:gd name="connsiteY3" fmla="*/ 4491982 h 4491982"/>
                <a:gd name="connsiteX4" fmla="*/ 2556585 w 2556585"/>
                <a:gd name="connsiteY4" fmla="*/ 4491982 h 4491982"/>
                <a:gd name="connsiteX5" fmla="*/ 0 w 2556585"/>
                <a:gd name="connsiteY5" fmla="*/ 4491982 h 4491982"/>
                <a:gd name="connsiteX6" fmla="*/ 0 w 2556585"/>
                <a:gd name="connsiteY6" fmla="*/ 4491982 h 4491982"/>
                <a:gd name="connsiteX7" fmla="*/ 0 w 2556585"/>
                <a:gd name="connsiteY7" fmla="*/ 426183 h 4491982"/>
                <a:gd name="connsiteX8" fmla="*/ 426183 w 2556585"/>
                <a:gd name="connsiteY8" fmla="*/ 0 h 449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585" h="4491982">
                  <a:moveTo>
                    <a:pt x="2556585" y="748814"/>
                  </a:moveTo>
                  <a:lnTo>
                    <a:pt x="2556585" y="3743168"/>
                  </a:lnTo>
                  <a:cubicBezTo>
                    <a:pt x="2556585" y="4156725"/>
                    <a:pt x="2447987" y="4491981"/>
                    <a:pt x="2314025" y="4491981"/>
                  </a:cubicBezTo>
                  <a:lnTo>
                    <a:pt x="0" y="4491981"/>
                  </a:lnTo>
                  <a:lnTo>
                    <a:pt x="0" y="4491981"/>
                  </a:lnTo>
                  <a:lnTo>
                    <a:pt x="0" y="1"/>
                  </a:lnTo>
                  <a:lnTo>
                    <a:pt x="0" y="1"/>
                  </a:lnTo>
                  <a:lnTo>
                    <a:pt x="2314025" y="1"/>
                  </a:lnTo>
                  <a:cubicBezTo>
                    <a:pt x="2447987" y="1"/>
                    <a:pt x="2556585" y="335257"/>
                    <a:pt x="2556585" y="748814"/>
                  </a:cubicBezTo>
                  <a:close/>
                </a:path>
              </a:pathLst>
            </a:custGeom>
            <a:solidFill>
              <a:schemeClr val="accent2">
                <a:lumMod val="20000"/>
                <a:lumOff val="80000"/>
              </a:schemeClr>
            </a:solidFill>
          </p:spPr>
          <p:style>
            <a:lnRef idx="3">
              <a:schemeClr val="lt1">
                <a:hueOff val="0"/>
                <a:satOff val="0"/>
                <a:lumOff val="0"/>
                <a:alphaOff val="0"/>
              </a:schemeClr>
            </a:lnRef>
            <a:fillRef idx="1">
              <a:schemeClr val="accent3">
                <a:tint val="50000"/>
                <a:hueOff val="8430545"/>
                <a:satOff val="19265"/>
                <a:lumOff val="11091"/>
                <a:alphaOff val="0"/>
              </a:schemeClr>
            </a:fillRef>
            <a:effectRef idx="1">
              <a:schemeClr val="accent3">
                <a:tint val="50000"/>
                <a:hueOff val="8430545"/>
                <a:satOff val="19265"/>
                <a:lumOff val="11091"/>
                <a:alphaOff val="0"/>
              </a:schemeClr>
            </a:effectRef>
            <a:fontRef idx="minor">
              <a:schemeClr val="lt1">
                <a:hueOff val="0"/>
                <a:satOff val="0"/>
                <a:lumOff val="0"/>
                <a:alphaOff val="0"/>
              </a:schemeClr>
            </a:fontRef>
          </p:style>
          <p:txBody>
            <a:bodyPr spcFirstLastPara="0" vert="horz" wrap="square" lIns="102871" tIns="239125" rIns="193405" bIns="239126" numCol="1" spcCol="1270" anchor="t" anchorCtr="0">
              <a:noAutofit/>
            </a:bodyPr>
            <a:lstStyle/>
            <a:p>
              <a:pPr marL="0" lvl="0" indent="0" algn="l" defTabSz="800100">
                <a:lnSpc>
                  <a:spcPct val="90000"/>
                </a:lnSpc>
                <a:spcBef>
                  <a:spcPct val="0"/>
                </a:spcBef>
                <a:spcAft>
                  <a:spcPct val="35000"/>
                </a:spcAft>
                <a:buNone/>
              </a:pPr>
              <a:r>
                <a:rPr lang="en-GB" sz="2000" b="1" kern="1200" dirty="0" err="1">
                  <a:solidFill>
                    <a:schemeClr val="tx1"/>
                  </a:solidFill>
                  <a:latin typeface="Courier New" panose="02070309020205020404" pitchFamily="49" charset="0"/>
                  <a:cs typeface="Courier New" panose="02070309020205020404" pitchFamily="49" charset="0"/>
                </a:rPr>
                <a:t>NodeList</a:t>
              </a:r>
              <a:endParaRPr lang="en-GB" sz="2000" b="1" kern="1200" dirty="0">
                <a:solidFill>
                  <a:schemeClr val="tx1"/>
                </a:solidFill>
                <a:latin typeface="Courier New" panose="02070309020205020404" pitchFamily="49" charset="0"/>
                <a:cs typeface="Courier New" panose="02070309020205020404" pitchFamily="49" charset="0"/>
              </a:endParaRPr>
            </a:p>
            <a:p>
              <a:pPr marL="171450" lvl="1" indent="-171450" algn="l" defTabSz="800100">
                <a:lnSpc>
                  <a:spcPct val="90000"/>
                </a:lnSpc>
                <a:spcBef>
                  <a:spcPct val="0"/>
                </a:spcBef>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id ='myImage'</a:t>
              </a:r>
            </a:p>
            <a:p>
              <a:pPr marL="171450" lvl="1" indent="-171450" algn="l" defTabSz="800100">
                <a:lnSpc>
                  <a:spcPct val="90000"/>
                </a:lnSpc>
                <a:spcBef>
                  <a:spcPct val="0"/>
                </a:spcBef>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src = 'http://'</a:t>
              </a:r>
            </a:p>
            <a:p>
              <a:pPr marL="171450" lvl="1" indent="-171450" algn="l" defTabSz="800100">
                <a:lnSpc>
                  <a:spcPct val="90000"/>
                </a:lnSpc>
                <a:spcBef>
                  <a:spcPct val="0"/>
                </a:spcBef>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alt = 'My image'</a:t>
              </a:r>
            </a:p>
            <a:p>
              <a:pPr marL="171450" lvl="1" indent="-171450" algn="l" defTabSz="800100">
                <a:lnSpc>
                  <a:spcPct val="90000"/>
                </a:lnSpc>
                <a:spcBef>
                  <a:spcPct val="0"/>
                </a:spcBef>
                <a:spcAft>
                  <a:spcPct val="15000"/>
                </a:spcAft>
                <a:buChar char="•"/>
              </a:pPr>
              <a:r>
                <a:rPr lang="en-GB" sz="2000" b="1" kern="1200" dirty="0">
                  <a:solidFill>
                    <a:schemeClr val="tx1"/>
                  </a:solidFill>
                  <a:highlight>
                    <a:srgbClr val="FFFF00"/>
                  </a:highlight>
                  <a:latin typeface="Courier New" panose="02070309020205020404" pitchFamily="49" charset="0"/>
                  <a:cs typeface="Courier New" panose="02070309020205020404" pitchFamily="49" charset="0"/>
                </a:rPr>
                <a:t>className = 'someClass'</a:t>
              </a:r>
            </a:p>
            <a:p>
              <a:pPr marL="171450" lvl="1" indent="-171450" defTabSz="800100">
                <a:lnSpc>
                  <a:spcPct val="90000"/>
                </a:lnSpc>
                <a:spcAft>
                  <a:spcPct val="15000"/>
                </a:spcAft>
                <a:buChar char="•"/>
              </a:pPr>
              <a:r>
                <a:rPr lang="en-GB" sz="2000" b="1" kern="1200" dirty="0">
                  <a:solidFill>
                    <a:schemeClr val="tx1"/>
                  </a:solidFill>
                  <a:latin typeface="Courier New" panose="02070309020205020404" pitchFamily="49" charset="0"/>
                  <a:cs typeface="Courier New" panose="02070309020205020404" pitchFamily="49" charset="0"/>
                </a:rPr>
                <a:t>title  = 'This is my </a:t>
              </a:r>
              <a:r>
                <a:rPr lang="en-GB" sz="2000" b="1" dirty="0">
                  <a:solidFill>
                    <a:schemeClr val="tx1"/>
                  </a:solidFill>
                  <a:latin typeface="Courier New" panose="02070309020205020404" pitchFamily="49" charset="0"/>
                  <a:cs typeface="Courier New" panose="02070309020205020404" pitchFamily="49" charset="0"/>
                </a:rPr>
                <a:t>image'</a:t>
              </a:r>
              <a:endParaRPr lang="en-GB" sz="2000" b="1" kern="1200" dirty="0">
                <a:solidFill>
                  <a:schemeClr val="tx1"/>
                </a:solidFill>
                <a:latin typeface="Courier New" panose="02070309020205020404" pitchFamily="49" charset="0"/>
                <a:cs typeface="Courier New" panose="02070309020205020404" pitchFamily="49" charset="0"/>
              </a:endParaRPr>
            </a:p>
          </p:txBody>
        </p:sp>
        <p:sp>
          <p:nvSpPr>
            <p:cNvPr id="9" name="Circular Arrow 8">
              <a:extLst>
                <a:ext uri="{FF2B5EF4-FFF2-40B4-BE49-F238E27FC236}">
                  <a16:creationId xmlns:a16="http://schemas.microsoft.com/office/drawing/2014/main" id="{2DEC0DC6-0495-7C4E-A6D9-6CF97BE3D51D}"/>
                </a:ext>
              </a:extLst>
            </p:cNvPr>
            <p:cNvSpPr/>
            <p:nvPr/>
          </p:nvSpPr>
          <p:spPr>
            <a:xfrm>
              <a:off x="4154449" y="583918"/>
              <a:ext cx="2761719" cy="1765516"/>
            </a:xfrm>
            <a:prstGeom prst="circularArrow">
              <a:avLst>
                <a:gd name="adj1" fmla="val 12500"/>
                <a:gd name="adj2" fmla="val 1142322"/>
                <a:gd name="adj3" fmla="val 20457678"/>
                <a:gd name="adj4" fmla="val 10800000"/>
                <a:gd name="adj5" fmla="val 12500"/>
              </a:avLst>
            </a:prstGeom>
            <a:solidFill>
              <a:srgbClr val="FFAC69"/>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GB"/>
            </a:p>
          </p:txBody>
        </p:sp>
        <p:sp>
          <p:nvSpPr>
            <p:cNvPr id="10" name="Circular Arrow 9">
              <a:extLst>
                <a:ext uri="{FF2B5EF4-FFF2-40B4-BE49-F238E27FC236}">
                  <a16:creationId xmlns:a16="http://schemas.microsoft.com/office/drawing/2014/main" id="{518BF3A2-9718-0545-AB41-30D9455D8DDE}"/>
                </a:ext>
              </a:extLst>
            </p:cNvPr>
            <p:cNvSpPr/>
            <p:nvPr/>
          </p:nvSpPr>
          <p:spPr>
            <a:xfrm rot="10800000">
              <a:off x="4245263" y="3057348"/>
              <a:ext cx="2451167" cy="1765516"/>
            </a:xfrm>
            <a:prstGeom prst="circularArrow">
              <a:avLst>
                <a:gd name="adj1" fmla="val 12500"/>
                <a:gd name="adj2" fmla="val 1142322"/>
                <a:gd name="adj3" fmla="val 20457678"/>
                <a:gd name="adj4" fmla="val 10800000"/>
                <a:gd name="adj5" fmla="val 12500"/>
              </a:avLst>
            </a:prstGeom>
            <a:solidFill>
              <a:schemeClr val="tx2"/>
            </a:solidFill>
          </p:spPr>
          <p:style>
            <a:lnRef idx="3">
              <a:schemeClr val="lt1">
                <a:hueOff val="0"/>
                <a:satOff val="0"/>
                <a:lumOff val="0"/>
                <a:alphaOff val="0"/>
              </a:schemeClr>
            </a:lnRef>
            <a:fillRef idx="1">
              <a:schemeClr val="accent3">
                <a:hueOff val="8049456"/>
                <a:satOff val="41702"/>
                <a:lumOff val="-9020"/>
                <a:alphaOff val="0"/>
              </a:schemeClr>
            </a:fillRef>
            <a:effectRef idx="1">
              <a:schemeClr val="accent3">
                <a:hueOff val="8049456"/>
                <a:satOff val="41702"/>
                <a:lumOff val="-9020"/>
                <a:alphaOff val="0"/>
              </a:schemeClr>
            </a:effectRef>
            <a:fontRef idx="minor">
              <a:schemeClr val="lt1"/>
            </a:fontRef>
          </p:style>
          <p:txBody>
            <a:bodyPr/>
            <a:lstStyle/>
            <a:p>
              <a:endParaRPr lang="en-GB"/>
            </a:p>
          </p:txBody>
        </p:sp>
      </p:grpSp>
    </p:spTree>
    <p:extLst>
      <p:ext uri="{BB962C8B-B14F-4D97-AF65-F5344CB8AC3E}">
        <p14:creationId xmlns:p14="http://schemas.microsoft.com/office/powerpoint/2010/main" val="2122521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83F9DC-C18F-3045-B143-E0FBE1C0A372}"/>
              </a:ext>
            </a:extLst>
          </p:cNvPr>
          <p:cNvSpPr>
            <a:spLocks noGrp="1"/>
          </p:cNvSpPr>
          <p:nvPr>
            <p:ph type="ctrTitle"/>
          </p:nvPr>
        </p:nvSpPr>
        <p:spPr/>
        <p:txBody>
          <a:bodyPr/>
          <a:lstStyle/>
          <a:p>
            <a:r>
              <a:rPr lang="en-GB" dirty="0"/>
              <a:t>Inheritance and Selecting Elements</a:t>
            </a:r>
          </a:p>
        </p:txBody>
      </p:sp>
      <p:sp>
        <p:nvSpPr>
          <p:cNvPr id="6" name="Subtitle 5">
            <a:extLst>
              <a:ext uri="{FF2B5EF4-FFF2-40B4-BE49-F238E27FC236}">
                <a16:creationId xmlns:a16="http://schemas.microsoft.com/office/drawing/2014/main" id="{F64DCF3D-BC36-7146-B7DD-66C9BB14FC1D}"/>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106785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54F17-0DEF-9873-C243-63A51DCD1413}"/>
              </a:ext>
            </a:extLst>
          </p:cNvPr>
          <p:cNvSpPr>
            <a:spLocks noGrp="1"/>
          </p:cNvSpPr>
          <p:nvPr>
            <p:ph type="title"/>
          </p:nvPr>
        </p:nvSpPr>
        <p:spPr/>
        <p:txBody>
          <a:bodyPr/>
          <a:lstStyle/>
          <a:p>
            <a:r>
              <a:rPr lang="en-GB" cap="none" dirty="0"/>
              <a:t>Selecting Elements To Style</a:t>
            </a:r>
            <a:br>
              <a:rPr lang="en-GB" cap="none" dirty="0"/>
            </a:br>
            <a:endParaRPr lang="en-GB" dirty="0"/>
          </a:p>
        </p:txBody>
      </p:sp>
      <p:sp>
        <p:nvSpPr>
          <p:cNvPr id="4" name="Text Placeholder 3">
            <a:extLst>
              <a:ext uri="{FF2B5EF4-FFF2-40B4-BE49-F238E27FC236}">
                <a16:creationId xmlns:a16="http://schemas.microsoft.com/office/drawing/2014/main" id="{C31F6370-9FDA-4863-ADC3-4A312674151B}"/>
              </a:ext>
            </a:extLst>
          </p:cNvPr>
          <p:cNvSpPr>
            <a:spLocks noGrp="1"/>
          </p:cNvSpPr>
          <p:nvPr>
            <p:ph type="body" sz="quarter" idx="4294967295"/>
          </p:nvPr>
        </p:nvSpPr>
        <p:spPr>
          <a:xfrm>
            <a:off x="1045256" y="972000"/>
            <a:ext cx="6770687" cy="6175375"/>
          </a:xfrm>
        </p:spPr>
        <p:txBody>
          <a:bodyPr anchor="ctr"/>
          <a:lstStyle/>
          <a:p>
            <a:pPr marL="285750" indent="-285750">
              <a:lnSpc>
                <a:spcPct val="100000"/>
              </a:lnSpc>
              <a:spcBef>
                <a:spcPts val="1200"/>
              </a:spcBef>
              <a:spcAft>
                <a:spcPts val="1200"/>
              </a:spcAft>
              <a:buFont typeface="Arial" panose="020B0604020202020204" pitchFamily="34" charset="0"/>
              <a:buChar char="•"/>
            </a:pPr>
            <a:r>
              <a:rPr lang="en-GB" dirty="0"/>
              <a:t>Select all tags of a particular type</a:t>
            </a:r>
          </a:p>
          <a:p>
            <a:pPr marL="285750" indent="-285750">
              <a:lnSpc>
                <a:spcPct val="100000"/>
              </a:lnSpc>
              <a:spcBef>
                <a:spcPts val="1200"/>
              </a:spcBef>
              <a:spcAft>
                <a:spcPts val="1200"/>
              </a:spcAft>
              <a:buFont typeface="Arial" panose="020B0604020202020204" pitchFamily="34" charset="0"/>
              <a:buChar char="•"/>
            </a:pPr>
            <a:r>
              <a:rPr lang="en-GB" dirty="0"/>
              <a:t>Select tags dependent on the relationship to others in the DOM</a:t>
            </a:r>
          </a:p>
          <a:p>
            <a:pPr marL="285750" indent="-285750">
              <a:lnSpc>
                <a:spcPct val="100000"/>
              </a:lnSpc>
              <a:spcBef>
                <a:spcPts val="1200"/>
              </a:spcBef>
              <a:spcAft>
                <a:spcPts val="1200"/>
              </a:spcAft>
              <a:buFont typeface="Arial" panose="020B0604020202020204" pitchFamily="34" charset="0"/>
              <a:buChar char="•"/>
            </a:pPr>
            <a:r>
              <a:rPr lang="en-GB" dirty="0"/>
              <a:t>Select tags based on their id or class attribute</a:t>
            </a:r>
          </a:p>
          <a:p>
            <a:pPr marL="285750" indent="-285750">
              <a:lnSpc>
                <a:spcPct val="100000"/>
              </a:lnSpc>
              <a:spcBef>
                <a:spcPts val="1200"/>
              </a:spcBef>
              <a:spcAft>
                <a:spcPts val="1200"/>
              </a:spcAft>
              <a:buFont typeface="Arial" panose="020B0604020202020204" pitchFamily="34" charset="0"/>
              <a:buChar char="•"/>
            </a:pPr>
            <a:r>
              <a:rPr lang="en-GB" dirty="0"/>
              <a:t>Select tags based on other attributes</a:t>
            </a:r>
          </a:p>
          <a:p>
            <a:pPr marL="285750" indent="-285750">
              <a:lnSpc>
                <a:spcPct val="100000"/>
              </a:lnSpc>
              <a:spcBef>
                <a:spcPts val="1200"/>
              </a:spcBef>
              <a:spcAft>
                <a:spcPts val="1200"/>
              </a:spcAft>
              <a:buFont typeface="Arial" panose="020B0604020202020204" pitchFamily="34" charset="0"/>
              <a:buChar char="•"/>
            </a:pPr>
            <a:r>
              <a:rPr lang="en-GB" dirty="0"/>
              <a:t>Select tags based on a combination of the above</a:t>
            </a:r>
          </a:p>
        </p:txBody>
      </p:sp>
    </p:spTree>
    <p:extLst>
      <p:ext uri="{BB962C8B-B14F-4D97-AF65-F5344CB8AC3E}">
        <p14:creationId xmlns:p14="http://schemas.microsoft.com/office/powerpoint/2010/main" val="2384487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60DC4-B07E-0E45-A407-0819CA67B2AC}"/>
              </a:ext>
            </a:extLst>
          </p:cNvPr>
          <p:cNvSpPr>
            <a:spLocks noGrp="1"/>
          </p:cNvSpPr>
          <p:nvPr>
            <p:ph type="body" sz="quarter" idx="10"/>
          </p:nvPr>
        </p:nvSpPr>
        <p:spPr>
          <a:prstGeom prst="rect">
            <a:avLst/>
          </a:prstGeom>
        </p:spPr>
        <p:txBody>
          <a:bodyPr/>
          <a:lstStyle/>
          <a:p>
            <a:pPr marL="0" indent="0">
              <a:lnSpc>
                <a:spcPct val="100000"/>
              </a:lnSpc>
              <a:buNone/>
            </a:pPr>
            <a:r>
              <a:rPr lang="en-GB" sz="2000" dirty="0"/>
              <a:t>This is as simple as creating a rule for the tag name and nothing else</a:t>
            </a:r>
          </a:p>
          <a:p>
            <a:pPr marL="0" indent="0">
              <a:lnSpc>
                <a:spcPct val="100000"/>
              </a:lnSpc>
              <a:buNone/>
            </a:pPr>
            <a:r>
              <a:rPr lang="en-GB" sz="2000" dirty="0"/>
              <a:t>All elements with this tag will be affected, regardless of where they are in the DOM</a:t>
            </a:r>
          </a:p>
          <a:p>
            <a:pPr lvl="1">
              <a:lnSpc>
                <a:spcPct val="100000"/>
              </a:lnSpc>
              <a:buFont typeface="Arial" panose="020B0604020202020204" pitchFamily="34" charset="0"/>
              <a:buChar char="•"/>
            </a:pPr>
            <a:r>
              <a:rPr lang="en-GB" sz="1800" b="1" i="1" dirty="0"/>
              <a:t>Assuming that this is the only CSS applied to the page (more on that later…)</a:t>
            </a:r>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lvl="1">
              <a:lnSpc>
                <a:spcPct val="100000"/>
              </a:lnSpc>
              <a:buFont typeface="Arial" panose="020B0604020202020204" pitchFamily="34" charset="0"/>
              <a:buChar char="•"/>
            </a:pPr>
            <a:r>
              <a:rPr lang="en-GB" sz="1800" dirty="0"/>
              <a:t>Would make all text in </a:t>
            </a:r>
            <a:r>
              <a:rPr lang="en-GB" sz="1800" i="1" dirty="0"/>
              <a:t>any</a:t>
            </a:r>
            <a:r>
              <a:rPr lang="en-GB" sz="1800" dirty="0"/>
              <a:t>  </a:t>
            </a:r>
            <a:r>
              <a:rPr lang="en-GB" sz="1800" b="1" dirty="0">
                <a:latin typeface="Courier New" panose="02070309020205020404" pitchFamily="49" charset="0"/>
                <a:cs typeface="Courier New" panose="02070309020205020404" pitchFamily="49" charset="0"/>
              </a:rPr>
              <a:t>p</a:t>
            </a:r>
            <a:r>
              <a:rPr lang="en-GB" sz="1800" dirty="0"/>
              <a:t> element </a:t>
            </a:r>
            <a:r>
              <a:rPr lang="en-GB" sz="1800" b="1" dirty="0">
                <a:solidFill>
                  <a:schemeClr val="accent6">
                    <a:lumMod val="50000"/>
                  </a:schemeClr>
                </a:solidFill>
              </a:rPr>
              <a:t>green</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r>
              <a:rPr lang="en-GB" sz="1800" dirty="0"/>
              <a:t>Would make the background colour of </a:t>
            </a:r>
            <a:r>
              <a:rPr lang="en-GB" sz="1800" i="1" dirty="0"/>
              <a:t>any</a:t>
            </a:r>
            <a:r>
              <a:rPr lang="en-GB" sz="1800" dirty="0"/>
              <a:t>  </a:t>
            </a:r>
            <a:r>
              <a:rPr lang="en-GB" sz="1800" b="1" dirty="0">
                <a:latin typeface="Courier New" panose="02070309020205020404" pitchFamily="49" charset="0"/>
                <a:cs typeface="Courier New" panose="02070309020205020404" pitchFamily="49" charset="0"/>
              </a:rPr>
              <a:t>div</a:t>
            </a:r>
            <a:r>
              <a:rPr lang="en-GB" sz="1800" dirty="0"/>
              <a:t> element </a:t>
            </a:r>
            <a:r>
              <a:rPr lang="en-GB" sz="1800" b="1" dirty="0">
                <a:solidFill>
                  <a:srgbClr val="FF0000"/>
                </a:solidFill>
              </a:rPr>
              <a:t>red</a:t>
            </a:r>
          </a:p>
          <a:p>
            <a:pPr>
              <a:lnSpc>
                <a:spcPct val="100000"/>
              </a:lnSpc>
              <a:buFont typeface="Arial" panose="020B0604020202020204" pitchFamily="34" charset="0"/>
              <a:buChar char="•"/>
            </a:pPr>
            <a:r>
              <a:rPr lang="en-GB" dirty="0">
                <a:solidFill>
                  <a:schemeClr val="tx1"/>
                </a:solidFill>
              </a:rPr>
              <a:t>Multiple elements can be selected by putting a comma between them</a:t>
            </a:r>
          </a:p>
          <a:p>
            <a:pPr>
              <a:lnSpc>
                <a:spcPct val="100000"/>
              </a:lnSpc>
              <a:buFont typeface="Arial" panose="020B0604020202020204" pitchFamily="34" charset="0"/>
              <a:buChar char="•"/>
            </a:pPr>
            <a:endParaRPr lang="en-GB" dirty="0">
              <a:solidFill>
                <a:schemeClr val="tx1"/>
              </a:solidFill>
            </a:endParaRPr>
          </a:p>
          <a:p>
            <a:pPr>
              <a:lnSpc>
                <a:spcPct val="100000"/>
              </a:lnSpc>
              <a:buFont typeface="Arial" panose="020B0604020202020204" pitchFamily="34" charset="0"/>
              <a:buChar char="•"/>
            </a:pPr>
            <a:endParaRPr lang="en-GB" dirty="0">
              <a:solidFill>
                <a:schemeClr val="tx1"/>
              </a:solidFill>
            </a:endParaRPr>
          </a:p>
          <a:p>
            <a:pPr lvl="1">
              <a:lnSpc>
                <a:spcPct val="100000"/>
              </a:lnSpc>
              <a:buFont typeface="Arial" panose="020B0604020202020204" pitchFamily="34" charset="0"/>
              <a:buChar char="•"/>
            </a:pPr>
            <a:r>
              <a:rPr lang="en-GB" sz="1800" dirty="0">
                <a:solidFill>
                  <a:schemeClr val="tx1"/>
                </a:solidFill>
              </a:rPr>
              <a:t>Would make the text of </a:t>
            </a:r>
            <a:r>
              <a:rPr lang="en-GB" sz="1800" i="1" dirty="0">
                <a:solidFill>
                  <a:schemeClr val="tx1"/>
                </a:solidFill>
              </a:rPr>
              <a:t>any</a:t>
            </a:r>
            <a:r>
              <a:rPr lang="en-GB" sz="1800" dirty="0">
                <a:solidFill>
                  <a:schemeClr val="tx1"/>
                </a:solidFill>
              </a:rPr>
              <a:t>  </a:t>
            </a:r>
            <a:r>
              <a:rPr lang="en-GB" sz="1800" b="1" dirty="0">
                <a:latin typeface="Courier New" panose="02070309020205020404" pitchFamily="49" charset="0"/>
                <a:cs typeface="Courier New" panose="02070309020205020404" pitchFamily="49" charset="0"/>
              </a:rPr>
              <a:t>h1</a:t>
            </a:r>
            <a:r>
              <a:rPr lang="en-GB" sz="1800" dirty="0">
                <a:solidFill>
                  <a:schemeClr val="tx1"/>
                </a:solidFill>
              </a:rPr>
              <a:t> element and </a:t>
            </a:r>
            <a:r>
              <a:rPr lang="en-GB" sz="1800" i="1" dirty="0">
                <a:solidFill>
                  <a:schemeClr val="tx1"/>
                </a:solidFill>
              </a:rPr>
              <a:t>any</a:t>
            </a:r>
            <a:r>
              <a:rPr lang="en-GB" sz="1800" dirty="0">
                <a:solidFill>
                  <a:schemeClr val="tx1"/>
                </a:solidFill>
              </a:rPr>
              <a:t>  </a:t>
            </a:r>
            <a:r>
              <a:rPr lang="en-GB" sz="1800" b="1" dirty="0">
                <a:latin typeface="Courier New" panose="02070309020205020404" pitchFamily="49" charset="0"/>
                <a:cs typeface="Courier New" panose="02070309020205020404" pitchFamily="49" charset="0"/>
              </a:rPr>
              <a:t>a</a:t>
            </a:r>
            <a:r>
              <a:rPr lang="en-GB" sz="1800" dirty="0">
                <a:solidFill>
                  <a:schemeClr val="tx1"/>
                </a:solidFill>
              </a:rPr>
              <a:t> element </a:t>
            </a:r>
            <a:r>
              <a:rPr lang="en-GB" sz="1800" b="1" dirty="0">
                <a:solidFill>
                  <a:srgbClr val="FF70C0"/>
                </a:solidFill>
              </a:rPr>
              <a:t>pink</a:t>
            </a:r>
          </a:p>
          <a:p>
            <a:pPr lvl="1">
              <a:lnSpc>
                <a:spcPct val="100000"/>
              </a:lnSpc>
              <a:buFont typeface="Arial" panose="020B0604020202020204" pitchFamily="34" charset="0"/>
              <a:buChar char="•"/>
            </a:pPr>
            <a:endParaRPr lang="en-GB" sz="1800" b="1" dirty="0">
              <a:solidFill>
                <a:srgbClr val="FF0000"/>
              </a:solidFill>
            </a:endParaRPr>
          </a:p>
        </p:txBody>
      </p:sp>
      <p:sp>
        <p:nvSpPr>
          <p:cNvPr id="3" name="Title 2">
            <a:extLst>
              <a:ext uri="{FF2B5EF4-FFF2-40B4-BE49-F238E27FC236}">
                <a16:creationId xmlns:a16="http://schemas.microsoft.com/office/drawing/2014/main" id="{11C1D9BC-3ADB-B042-8475-7263491C203D}"/>
              </a:ext>
            </a:extLst>
          </p:cNvPr>
          <p:cNvSpPr>
            <a:spLocks noGrp="1"/>
          </p:cNvSpPr>
          <p:nvPr>
            <p:ph type="title"/>
          </p:nvPr>
        </p:nvSpPr>
        <p:spPr>
          <a:prstGeom prst="rect">
            <a:avLst/>
          </a:prstGeom>
        </p:spPr>
        <p:txBody>
          <a:bodyPr>
            <a:normAutofit/>
          </a:bodyPr>
          <a:lstStyle/>
          <a:p>
            <a:r>
              <a:rPr lang="en-GB" dirty="0"/>
              <a:t>Selecting all tags of a particular type </a:t>
            </a:r>
          </a:p>
        </p:txBody>
      </p:sp>
      <p:sp>
        <p:nvSpPr>
          <p:cNvPr id="4" name="Rectangle 3">
            <a:extLst>
              <a:ext uri="{FF2B5EF4-FFF2-40B4-BE49-F238E27FC236}">
                <a16:creationId xmlns:a16="http://schemas.microsoft.com/office/drawing/2014/main" id="{825F9CB1-47CF-1743-B749-25E07B7E139B}"/>
              </a:ext>
            </a:extLst>
          </p:cNvPr>
          <p:cNvSpPr/>
          <p:nvPr/>
        </p:nvSpPr>
        <p:spPr>
          <a:xfrm>
            <a:off x="393600" y="2394534"/>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p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green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CF4C9C8-7BF8-A04B-B34D-1D757797AD4F}"/>
              </a:ext>
            </a:extLst>
          </p:cNvPr>
          <p:cNvSpPr/>
          <p:nvPr/>
        </p:nvSpPr>
        <p:spPr>
          <a:xfrm>
            <a:off x="393600" y="3464311"/>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div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red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6026AC37-9455-9B49-A099-9476C4DCEAB8}"/>
              </a:ext>
            </a:extLst>
          </p:cNvPr>
          <p:cNvSpPr/>
          <p:nvPr/>
        </p:nvSpPr>
        <p:spPr>
          <a:xfrm>
            <a:off x="392806" y="4686462"/>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h1, a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pink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Tree>
    <p:extLst>
      <p:ext uri="{BB962C8B-B14F-4D97-AF65-F5344CB8AC3E}">
        <p14:creationId xmlns:p14="http://schemas.microsoft.com/office/powerpoint/2010/main" val="2589782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1EB91-4DF2-A842-B315-F7A0E3DABEBC}"/>
              </a:ext>
            </a:extLst>
          </p:cNvPr>
          <p:cNvSpPr>
            <a:spLocks noGrp="1"/>
          </p:cNvSpPr>
          <p:nvPr>
            <p:ph type="body" sz="quarter" idx="10"/>
          </p:nvPr>
        </p:nvSpPr>
        <p:spPr>
          <a:prstGeom prst="rect">
            <a:avLst/>
          </a:prstGeom>
        </p:spPr>
        <p:txBody>
          <a:bodyPr/>
          <a:lstStyle/>
          <a:p>
            <a:pPr marL="0" indent="0">
              <a:lnSpc>
                <a:spcPct val="100000"/>
              </a:lnSpc>
              <a:buNone/>
            </a:pPr>
            <a:r>
              <a:rPr lang="en-GB" sz="2000" dirty="0"/>
              <a:t>HTML tags exist in a hierarchical tree from </a:t>
            </a:r>
            <a:r>
              <a:rPr lang="en-GB" sz="2000" b="1" dirty="0">
                <a:solidFill>
                  <a:schemeClr val="tx1"/>
                </a:solidFill>
                <a:latin typeface="Source Code Pro" panose="020B0309030403020204" pitchFamily="49" charset="0"/>
                <a:ea typeface="Source Code Pro" panose="020B0309030403020204" pitchFamily="49" charset="0"/>
                <a:cs typeface="Courier New" panose="02070309020205020404" pitchFamily="49" charset="0"/>
              </a:rPr>
              <a:t>&lt;html&gt; </a:t>
            </a:r>
            <a:r>
              <a:rPr lang="en-GB" sz="2000" dirty="0"/>
              <a:t>root to text nodes</a:t>
            </a:r>
          </a:p>
          <a:p>
            <a:pPr lvl="1">
              <a:lnSpc>
                <a:spcPct val="100000"/>
              </a:lnSpc>
              <a:buFont typeface="Arial" panose="020B0604020202020204" pitchFamily="34" charset="0"/>
              <a:buChar char="•"/>
            </a:pPr>
            <a:r>
              <a:rPr lang="en-GB" sz="1800" dirty="0"/>
              <a:t>When a tag is surrounded by another tag the tags are nested.</a:t>
            </a:r>
          </a:p>
          <a:p>
            <a:endParaRPr lang="en-GB" dirty="0"/>
          </a:p>
        </p:txBody>
      </p:sp>
      <p:sp>
        <p:nvSpPr>
          <p:cNvPr id="3" name="Title 2">
            <a:extLst>
              <a:ext uri="{FF2B5EF4-FFF2-40B4-BE49-F238E27FC236}">
                <a16:creationId xmlns:a16="http://schemas.microsoft.com/office/drawing/2014/main" id="{C0CE8224-B6D4-2145-8D73-EB78EEDE5D06}"/>
              </a:ext>
            </a:extLst>
          </p:cNvPr>
          <p:cNvSpPr>
            <a:spLocks noGrp="1"/>
          </p:cNvSpPr>
          <p:nvPr>
            <p:ph type="title"/>
          </p:nvPr>
        </p:nvSpPr>
        <p:spPr>
          <a:prstGeom prst="rect">
            <a:avLst/>
          </a:prstGeom>
        </p:spPr>
        <p:txBody>
          <a:bodyPr>
            <a:normAutofit/>
          </a:bodyPr>
          <a:lstStyle/>
          <a:p>
            <a:r>
              <a:rPr lang="en-GB" dirty="0"/>
              <a:t>Understanding Inheritance</a:t>
            </a:r>
          </a:p>
        </p:txBody>
      </p:sp>
      <p:sp>
        <p:nvSpPr>
          <p:cNvPr id="4" name="TextBox 3">
            <a:extLst>
              <a:ext uri="{FF2B5EF4-FFF2-40B4-BE49-F238E27FC236}">
                <a16:creationId xmlns:a16="http://schemas.microsoft.com/office/drawing/2014/main" id="{7392FCF3-054C-0B40-A457-0013EE300202}"/>
              </a:ext>
            </a:extLst>
          </p:cNvPr>
          <p:cNvSpPr txBox="1"/>
          <p:nvPr/>
        </p:nvSpPr>
        <p:spPr>
          <a:xfrm>
            <a:off x="3183915" y="2955454"/>
            <a:ext cx="5569528" cy="2246769"/>
          </a:xfrm>
          <a:prstGeom prst="rect">
            <a:avLst/>
          </a:prstGeom>
          <a:solidFill>
            <a:srgbClr val="FFD5FE"/>
          </a:solidFill>
        </p:spPr>
        <p:txBody>
          <a:bodyPr wrap="square" rtlCol="0">
            <a:spAutoFit/>
          </a:bodyPr>
          <a:lstStyle/>
          <a:p>
            <a:r>
              <a:rPr lang="en-GB" sz="2000" b="1" dirty="0">
                <a:latin typeface="Source Code Pro" panose="020B0309030403020204" pitchFamily="49" charset="0"/>
                <a:ea typeface="Source Code Pro" panose="020B0309030403020204" pitchFamily="49" charset="0"/>
                <a:cs typeface="Courier New" pitchFamily="49" charset="0"/>
              </a:rPr>
              <a:t>&lt;article&gt;</a:t>
            </a:r>
          </a:p>
          <a:p>
            <a:r>
              <a:rPr lang="en-GB" sz="2000" b="1" dirty="0">
                <a:latin typeface="Source Code Pro" panose="020B0309030403020204" pitchFamily="49" charset="0"/>
                <a:ea typeface="Source Code Pro" panose="020B0309030403020204" pitchFamily="49" charset="0"/>
                <a:cs typeface="Courier New" pitchFamily="49" charset="0"/>
              </a:rPr>
              <a:t>	&lt;p&gt;</a:t>
            </a:r>
          </a:p>
          <a:p>
            <a:r>
              <a:rPr lang="en-GB" sz="2000" b="1" dirty="0">
                <a:latin typeface="Source Code Pro" panose="020B0309030403020204" pitchFamily="49" charset="0"/>
                <a:ea typeface="Source Code Pro" panose="020B0309030403020204" pitchFamily="49" charset="0"/>
                <a:cs typeface="Courier New" pitchFamily="49" charset="0"/>
              </a:rPr>
              <a:t>		&lt;</a:t>
            </a:r>
            <a:r>
              <a:rPr lang="en-GB" sz="2000" b="1" dirty="0" err="1">
                <a:latin typeface="Source Code Pro" panose="020B0309030403020204" pitchFamily="49" charset="0"/>
                <a:ea typeface="Source Code Pro" panose="020B0309030403020204" pitchFamily="49" charset="0"/>
                <a:cs typeface="Courier New" pitchFamily="49" charset="0"/>
              </a:rPr>
              <a:t>em</a:t>
            </a:r>
            <a:r>
              <a:rPr lang="en-GB" sz="2000" b="1" dirty="0">
                <a:latin typeface="Source Code Pro" panose="020B0309030403020204" pitchFamily="49" charset="0"/>
                <a:ea typeface="Source Code Pro" panose="020B0309030403020204" pitchFamily="49" charset="0"/>
                <a:cs typeface="Courier New" pitchFamily="49" charset="0"/>
              </a:rPr>
              <a:t>&gt;Hello&lt;/</a:t>
            </a:r>
            <a:r>
              <a:rPr lang="en-GB" sz="2000" b="1" dirty="0" err="1">
                <a:latin typeface="Source Code Pro" panose="020B0309030403020204" pitchFamily="49" charset="0"/>
                <a:ea typeface="Source Code Pro" panose="020B0309030403020204" pitchFamily="49" charset="0"/>
                <a:cs typeface="Courier New" pitchFamily="49" charset="0"/>
              </a:rPr>
              <a:t>em</a:t>
            </a:r>
            <a:r>
              <a:rPr lang="en-GB" sz="2000" b="1" dirty="0">
                <a:latin typeface="Source Code Pro" panose="020B0309030403020204" pitchFamily="49" charset="0"/>
                <a:ea typeface="Source Code Pro" panose="020B0309030403020204" pitchFamily="49" charset="0"/>
                <a:cs typeface="Courier New" pitchFamily="49" charset="0"/>
              </a:rPr>
              <a:t>&gt;</a:t>
            </a:r>
          </a:p>
          <a:p>
            <a:r>
              <a:rPr lang="en-GB" sz="2000" b="1" dirty="0">
                <a:latin typeface="Source Code Pro" panose="020B0309030403020204" pitchFamily="49" charset="0"/>
                <a:ea typeface="Source Code Pro" panose="020B0309030403020204" pitchFamily="49" charset="0"/>
                <a:cs typeface="Courier New" pitchFamily="49" charset="0"/>
              </a:rPr>
              <a:t>		&lt;strong&gt;world&lt;/strong&gt;</a:t>
            </a:r>
          </a:p>
          <a:p>
            <a:r>
              <a:rPr lang="en-GB" sz="2000" b="1" dirty="0">
                <a:latin typeface="Source Code Pro" panose="020B0309030403020204" pitchFamily="49" charset="0"/>
                <a:ea typeface="Source Code Pro" panose="020B0309030403020204" pitchFamily="49" charset="0"/>
                <a:cs typeface="Courier New" pitchFamily="49" charset="0"/>
              </a:rPr>
              <a:t>	&lt;/p&gt;</a:t>
            </a:r>
          </a:p>
          <a:p>
            <a:endParaRPr lang="en-GB" sz="2000" b="1" dirty="0">
              <a:latin typeface="Source Code Pro" panose="020B0309030403020204" pitchFamily="49" charset="0"/>
              <a:ea typeface="Source Code Pro" panose="020B0309030403020204" pitchFamily="49" charset="0"/>
              <a:cs typeface="Courier New" pitchFamily="49" charset="0"/>
            </a:endParaRPr>
          </a:p>
          <a:p>
            <a:r>
              <a:rPr lang="en-GB" sz="2000" b="1" dirty="0">
                <a:latin typeface="Source Code Pro" panose="020B0309030403020204" pitchFamily="49" charset="0"/>
                <a:ea typeface="Source Code Pro" panose="020B0309030403020204" pitchFamily="49" charset="0"/>
                <a:cs typeface="Courier New" pitchFamily="49" charset="0"/>
              </a:rPr>
              <a:t>&lt;/article&gt;</a:t>
            </a:r>
          </a:p>
        </p:txBody>
      </p:sp>
      <p:sp>
        <p:nvSpPr>
          <p:cNvPr id="5" name="TextBox 4">
            <a:extLst>
              <a:ext uri="{FF2B5EF4-FFF2-40B4-BE49-F238E27FC236}">
                <a16:creationId xmlns:a16="http://schemas.microsoft.com/office/drawing/2014/main" id="{EAF127B5-FCB6-754C-BB11-0C63A27E6DC7}"/>
              </a:ext>
            </a:extLst>
          </p:cNvPr>
          <p:cNvSpPr txBox="1"/>
          <p:nvPr/>
        </p:nvSpPr>
        <p:spPr>
          <a:xfrm>
            <a:off x="2242902" y="2481041"/>
            <a:ext cx="966931" cy="369332"/>
          </a:xfrm>
          <a:prstGeom prst="rect">
            <a:avLst/>
          </a:prstGeom>
          <a:noFill/>
        </p:spPr>
        <p:txBody>
          <a:bodyPr wrap="none" rtlCol="0">
            <a:spAutoFit/>
          </a:bodyPr>
          <a:lstStyle/>
          <a:p>
            <a:r>
              <a:rPr lang="en-GB" sz="1800" dirty="0">
                <a:latin typeface="+mn-lt"/>
                <a:cs typeface="Arial" panose="020B0604020202020204" pitchFamily="34" charset="0"/>
              </a:rPr>
              <a:t>Parent</a:t>
            </a:r>
          </a:p>
        </p:txBody>
      </p:sp>
      <p:sp>
        <p:nvSpPr>
          <p:cNvPr id="6" name="TextBox 5">
            <a:extLst>
              <a:ext uri="{FF2B5EF4-FFF2-40B4-BE49-F238E27FC236}">
                <a16:creationId xmlns:a16="http://schemas.microsoft.com/office/drawing/2014/main" id="{55293372-1796-674F-AE44-4E7D22A92128}"/>
              </a:ext>
            </a:extLst>
          </p:cNvPr>
          <p:cNvSpPr txBox="1"/>
          <p:nvPr/>
        </p:nvSpPr>
        <p:spPr>
          <a:xfrm>
            <a:off x="7967548" y="2481039"/>
            <a:ext cx="2217274" cy="369332"/>
          </a:xfrm>
          <a:prstGeom prst="rect">
            <a:avLst/>
          </a:prstGeom>
          <a:noFill/>
        </p:spPr>
        <p:txBody>
          <a:bodyPr wrap="none" rtlCol="0">
            <a:spAutoFit/>
          </a:bodyPr>
          <a:lstStyle/>
          <a:p>
            <a:r>
              <a:rPr lang="en-GB" sz="1800" dirty="0">
                <a:latin typeface="+mn-lt"/>
                <a:cs typeface="Arial" panose="020B0604020202020204" pitchFamily="34" charset="0"/>
              </a:rPr>
              <a:t>Preceding sibling</a:t>
            </a:r>
          </a:p>
        </p:txBody>
      </p:sp>
      <p:sp>
        <p:nvSpPr>
          <p:cNvPr id="7" name="TextBox 6">
            <a:extLst>
              <a:ext uri="{FF2B5EF4-FFF2-40B4-BE49-F238E27FC236}">
                <a16:creationId xmlns:a16="http://schemas.microsoft.com/office/drawing/2014/main" id="{CBA19BCD-8D31-A846-A3A1-028F2FA662AF}"/>
              </a:ext>
            </a:extLst>
          </p:cNvPr>
          <p:cNvSpPr txBox="1"/>
          <p:nvPr/>
        </p:nvSpPr>
        <p:spPr>
          <a:xfrm>
            <a:off x="2133897" y="5273327"/>
            <a:ext cx="1596912" cy="369332"/>
          </a:xfrm>
          <a:prstGeom prst="rect">
            <a:avLst/>
          </a:prstGeom>
          <a:noFill/>
        </p:spPr>
        <p:txBody>
          <a:bodyPr wrap="none" rtlCol="0">
            <a:spAutoFit/>
          </a:bodyPr>
          <a:lstStyle/>
          <a:p>
            <a:r>
              <a:rPr lang="en-GB" sz="1800" dirty="0">
                <a:latin typeface="+mn-lt"/>
                <a:cs typeface="Arial" panose="020B0604020202020204" pitchFamily="34" charset="0"/>
              </a:rPr>
              <a:t>Descendent</a:t>
            </a:r>
          </a:p>
        </p:txBody>
      </p:sp>
      <p:sp>
        <p:nvSpPr>
          <p:cNvPr id="8" name="TextBox 7">
            <a:extLst>
              <a:ext uri="{FF2B5EF4-FFF2-40B4-BE49-F238E27FC236}">
                <a16:creationId xmlns:a16="http://schemas.microsoft.com/office/drawing/2014/main" id="{71D881F3-D5AD-2D45-84B0-AD11A9C52124}"/>
              </a:ext>
            </a:extLst>
          </p:cNvPr>
          <p:cNvSpPr txBox="1"/>
          <p:nvPr/>
        </p:nvSpPr>
        <p:spPr>
          <a:xfrm>
            <a:off x="8108612" y="5273327"/>
            <a:ext cx="2055371" cy="369332"/>
          </a:xfrm>
          <a:prstGeom prst="rect">
            <a:avLst/>
          </a:prstGeom>
          <a:noFill/>
        </p:spPr>
        <p:txBody>
          <a:bodyPr wrap="none" rtlCol="0">
            <a:spAutoFit/>
          </a:bodyPr>
          <a:lstStyle/>
          <a:p>
            <a:r>
              <a:rPr lang="en-GB" sz="1800" dirty="0">
                <a:latin typeface="+mn-lt"/>
                <a:cs typeface="Arial" panose="020B0604020202020204" pitchFamily="34" charset="0"/>
              </a:rPr>
              <a:t>Adjacent sibling</a:t>
            </a:r>
          </a:p>
        </p:txBody>
      </p:sp>
      <p:cxnSp>
        <p:nvCxnSpPr>
          <p:cNvPr id="9" name="Elbow Connector 8">
            <a:extLst>
              <a:ext uri="{FF2B5EF4-FFF2-40B4-BE49-F238E27FC236}">
                <a16:creationId xmlns:a16="http://schemas.microsoft.com/office/drawing/2014/main" id="{5ACFC427-9FD4-E243-9506-4FEBDA6A440F}"/>
              </a:ext>
            </a:extLst>
          </p:cNvPr>
          <p:cNvCxnSpPr>
            <a:stCxn id="5" idx="2"/>
          </p:cNvCxnSpPr>
          <p:nvPr/>
        </p:nvCxnSpPr>
        <p:spPr>
          <a:xfrm rot="16200000" flipH="1">
            <a:off x="2780358" y="2796382"/>
            <a:ext cx="349566" cy="45754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 name="Elbow Connector 9">
            <a:extLst>
              <a:ext uri="{FF2B5EF4-FFF2-40B4-BE49-F238E27FC236}">
                <a16:creationId xmlns:a16="http://schemas.microsoft.com/office/drawing/2014/main" id="{49DE854A-3F49-3F44-A99F-8DEC72B7207F}"/>
              </a:ext>
            </a:extLst>
          </p:cNvPr>
          <p:cNvCxnSpPr/>
          <p:nvPr/>
        </p:nvCxnSpPr>
        <p:spPr>
          <a:xfrm rot="5400000" flipH="1" flipV="1">
            <a:off x="2535886" y="3577014"/>
            <a:ext cx="1794948" cy="1455471"/>
          </a:xfrm>
          <a:prstGeom prst="bentConnector3">
            <a:avLst>
              <a:gd name="adj1" fmla="val 99326"/>
            </a:avLst>
          </a:prstGeom>
          <a:ln>
            <a:tailEnd type="triangle"/>
          </a:ln>
        </p:spPr>
        <p:style>
          <a:lnRef idx="1">
            <a:schemeClr val="dk1"/>
          </a:lnRef>
          <a:fillRef idx="0">
            <a:schemeClr val="dk1"/>
          </a:fillRef>
          <a:effectRef idx="0">
            <a:schemeClr val="dk1"/>
          </a:effectRef>
          <a:fontRef idx="minor">
            <a:schemeClr val="tx1"/>
          </a:fontRef>
        </p:style>
      </p:cxnSp>
      <p:cxnSp>
        <p:nvCxnSpPr>
          <p:cNvPr id="11" name="Elbow Connector 10">
            <a:extLst>
              <a:ext uri="{FF2B5EF4-FFF2-40B4-BE49-F238E27FC236}">
                <a16:creationId xmlns:a16="http://schemas.microsoft.com/office/drawing/2014/main" id="{0A4C9486-4C6A-6841-AFAB-BB4385B0A3BB}"/>
              </a:ext>
            </a:extLst>
          </p:cNvPr>
          <p:cNvCxnSpPr>
            <a:stCxn id="8" idx="0"/>
          </p:cNvCxnSpPr>
          <p:nvPr/>
        </p:nvCxnSpPr>
        <p:spPr>
          <a:xfrm rot="16200000" flipV="1">
            <a:off x="8264882" y="4401911"/>
            <a:ext cx="1194488" cy="5483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07D55427-7BD1-EF4D-BF87-1DDE2DB4718A}"/>
              </a:ext>
            </a:extLst>
          </p:cNvPr>
          <p:cNvCxnSpPr/>
          <p:nvPr/>
        </p:nvCxnSpPr>
        <p:spPr>
          <a:xfrm rot="5400000">
            <a:off x="7732609" y="2528589"/>
            <a:ext cx="812831" cy="159860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2438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6B4EAB-15DB-504C-95DB-23A2E629E74E}"/>
              </a:ext>
            </a:extLst>
          </p:cNvPr>
          <p:cNvSpPr>
            <a:spLocks noGrp="1"/>
          </p:cNvSpPr>
          <p:nvPr>
            <p:ph type="body" sz="quarter" idx="10"/>
          </p:nvPr>
        </p:nvSpPr>
        <p:spPr>
          <a:prstGeom prst="rect">
            <a:avLst/>
          </a:prstGeom>
        </p:spPr>
        <p:txBody>
          <a:bodyPr/>
          <a:lstStyle/>
          <a:p>
            <a:pPr marL="0" indent="0">
              <a:lnSpc>
                <a:spcPct val="100000"/>
              </a:lnSpc>
              <a:buNone/>
            </a:pPr>
            <a:r>
              <a:rPr lang="en-GB" sz="2000" dirty="0"/>
              <a:t>Elements inherit from containing parents </a:t>
            </a:r>
          </a:p>
          <a:p>
            <a:pPr lvl="1">
              <a:lnSpc>
                <a:spcPct val="100000"/>
              </a:lnSpc>
              <a:buFont typeface="Arial" panose="020B0604020202020204" pitchFamily="34" charset="0"/>
              <a:buChar char="•"/>
            </a:pPr>
            <a:r>
              <a:rPr lang="en-GB" sz="1800" dirty="0"/>
              <a:t>So we only need to define a style rule at the highest level</a:t>
            </a:r>
          </a:p>
          <a:p>
            <a:pPr lvl="1">
              <a:lnSpc>
                <a:spcPct val="100000"/>
              </a:lnSpc>
              <a:buFont typeface="Arial" panose="020B0604020202020204" pitchFamily="34" charset="0"/>
              <a:buChar char="•"/>
            </a:pPr>
            <a:r>
              <a:rPr lang="en-GB" sz="1800" dirty="0"/>
              <a:t>We can then override rules at descendent levels</a:t>
            </a:r>
          </a:p>
          <a:p>
            <a:pPr marL="0" indent="0">
              <a:lnSpc>
                <a:spcPct val="100000"/>
              </a:lnSpc>
              <a:spcBef>
                <a:spcPts val="1200"/>
              </a:spcBef>
              <a:buNone/>
            </a:pPr>
            <a:r>
              <a:rPr lang="en-GB" sz="2000" dirty="0"/>
              <a:t>Complex hierarchies are difficult to manage </a:t>
            </a:r>
          </a:p>
          <a:p>
            <a:pPr lvl="1">
              <a:lnSpc>
                <a:spcPct val="100000"/>
              </a:lnSpc>
              <a:buFont typeface="Arial" panose="020B0604020202020204" pitchFamily="34" charset="0"/>
              <a:buChar char="•"/>
            </a:pPr>
            <a:r>
              <a:rPr lang="en-GB" sz="1800" dirty="0"/>
              <a:t>Chrome’s developer tools help greatly</a:t>
            </a:r>
          </a:p>
          <a:p>
            <a:pPr lvl="1">
              <a:lnSpc>
                <a:spcPct val="100000"/>
              </a:lnSpc>
              <a:buFont typeface="Arial" panose="020B0604020202020204" pitchFamily="34" charset="0"/>
              <a:buChar char="•"/>
            </a:pPr>
            <a:r>
              <a:rPr lang="en-GB" sz="1800" dirty="0"/>
              <a:t>Showing which styles are applied</a:t>
            </a:r>
          </a:p>
          <a:p>
            <a:pPr lvl="1">
              <a:lnSpc>
                <a:spcPct val="100000"/>
              </a:lnSpc>
              <a:buFont typeface="Arial" panose="020B0604020202020204" pitchFamily="34" charset="0"/>
              <a:buChar char="•"/>
            </a:pPr>
            <a:r>
              <a:rPr lang="en-GB" sz="1800" dirty="0"/>
              <a:t>Where they come from</a:t>
            </a:r>
          </a:p>
          <a:p>
            <a:pPr lvl="1">
              <a:lnSpc>
                <a:spcPct val="100000"/>
              </a:lnSpc>
              <a:buFont typeface="Arial" panose="020B0604020202020204" pitchFamily="34" charset="0"/>
              <a:buChar char="•"/>
            </a:pPr>
            <a:r>
              <a:rPr lang="en-GB" sz="1800" dirty="0"/>
              <a:t>If rules are being overridden </a:t>
            </a:r>
          </a:p>
          <a:p>
            <a:pPr lvl="1">
              <a:lnSpc>
                <a:spcPct val="100000"/>
              </a:lnSpc>
              <a:buFont typeface="Arial" panose="020B0604020202020204" pitchFamily="34" charset="0"/>
              <a:buChar char="•"/>
            </a:pPr>
            <a:r>
              <a:rPr lang="en-GB" sz="1800" dirty="0"/>
              <a:t>The order in which they’re applied</a:t>
            </a:r>
          </a:p>
          <a:p>
            <a:pPr>
              <a:lnSpc>
                <a:spcPct val="100000"/>
              </a:lnSpc>
            </a:pPr>
            <a:endParaRPr lang="en-GB" dirty="0"/>
          </a:p>
        </p:txBody>
      </p:sp>
      <p:sp>
        <p:nvSpPr>
          <p:cNvPr id="4" name="Title 3">
            <a:extLst>
              <a:ext uri="{FF2B5EF4-FFF2-40B4-BE49-F238E27FC236}">
                <a16:creationId xmlns:a16="http://schemas.microsoft.com/office/drawing/2014/main" id="{382FC82D-D9E0-424A-920B-C9CC1250E115}"/>
              </a:ext>
            </a:extLst>
          </p:cNvPr>
          <p:cNvSpPr>
            <a:spLocks noGrp="1"/>
          </p:cNvSpPr>
          <p:nvPr>
            <p:ph type="title"/>
          </p:nvPr>
        </p:nvSpPr>
        <p:spPr>
          <a:prstGeom prst="rect">
            <a:avLst/>
          </a:prstGeom>
        </p:spPr>
        <p:txBody>
          <a:bodyPr>
            <a:normAutofit/>
          </a:bodyPr>
          <a:lstStyle/>
          <a:p>
            <a:r>
              <a:rPr lang="en-GB" dirty="0"/>
              <a:t>Hierarchical Inheritance</a:t>
            </a:r>
          </a:p>
        </p:txBody>
      </p:sp>
      <p:pic>
        <p:nvPicPr>
          <p:cNvPr id="7" name="Content Placeholder 6">
            <a:extLst>
              <a:ext uri="{FF2B5EF4-FFF2-40B4-BE49-F238E27FC236}">
                <a16:creationId xmlns:a16="http://schemas.microsoft.com/office/drawing/2014/main" id="{9A90956C-42B8-7C4A-BCCC-C1E56B975752}"/>
              </a:ext>
            </a:extLst>
          </p:cNvPr>
          <p:cNvPicPr>
            <a:picLocks noGrp="1" noChangeAspect="1"/>
          </p:cNvPicPr>
          <p:nvPr>
            <p:ph sz="quarter" idx="4294967295"/>
          </p:nvPr>
        </p:nvPicPr>
        <p:blipFill>
          <a:blip r:embed="rId3"/>
          <a:stretch>
            <a:fillRect/>
          </a:stretch>
        </p:blipFill>
        <p:spPr>
          <a:xfrm>
            <a:off x="7173686" y="1596345"/>
            <a:ext cx="3962400" cy="4114800"/>
          </a:xfrm>
          <a:prstGeom prst="rect">
            <a:avLst/>
          </a:prstGeom>
        </p:spPr>
      </p:pic>
    </p:spTree>
    <p:extLst>
      <p:ext uri="{BB962C8B-B14F-4D97-AF65-F5344CB8AC3E}">
        <p14:creationId xmlns:p14="http://schemas.microsoft.com/office/powerpoint/2010/main" val="234616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4656-B871-ADC4-B440-53C7DC745FE4}"/>
              </a:ext>
            </a:extLst>
          </p:cNvPr>
          <p:cNvSpPr>
            <a:spLocks noGrp="1"/>
          </p:cNvSpPr>
          <p:nvPr>
            <p:ph type="title"/>
          </p:nvPr>
        </p:nvSpPr>
        <p:spPr/>
        <p:txBody>
          <a:bodyPr/>
          <a:lstStyle/>
          <a:p>
            <a:r>
              <a:rPr lang="en-GB" cap="none" dirty="0"/>
              <a:t>Learning Objectives</a:t>
            </a:r>
            <a:br>
              <a:rPr lang="en-GB" cap="none" dirty="0"/>
            </a:br>
            <a:endParaRPr lang="en-GB" dirty="0"/>
          </a:p>
        </p:txBody>
      </p:sp>
      <p:sp>
        <p:nvSpPr>
          <p:cNvPr id="4" name="Text Placeholder 3">
            <a:extLst>
              <a:ext uri="{FF2B5EF4-FFF2-40B4-BE49-F238E27FC236}">
                <a16:creationId xmlns:a16="http://schemas.microsoft.com/office/drawing/2014/main" id="{9257994F-FCEE-4C02-9540-2CA7DB11FC99}"/>
              </a:ext>
            </a:extLst>
          </p:cNvPr>
          <p:cNvSpPr>
            <a:spLocks noGrp="1"/>
          </p:cNvSpPr>
          <p:nvPr>
            <p:ph type="body" sz="quarter" idx="4294967295"/>
          </p:nvPr>
        </p:nvSpPr>
        <p:spPr>
          <a:xfrm>
            <a:off x="514799" y="817335"/>
            <a:ext cx="11339744" cy="6196013"/>
          </a:xfrm>
        </p:spPr>
        <p:txBody>
          <a:bodyPr anchor="ctr"/>
          <a:lstStyle/>
          <a:p>
            <a:pPr marL="285750" indent="-285750">
              <a:lnSpc>
                <a:spcPct val="100000"/>
              </a:lnSpc>
              <a:spcBef>
                <a:spcPts val="1200"/>
              </a:spcBef>
              <a:buFont typeface="Arial" panose="020B0604020202020204" pitchFamily="34" charset="0"/>
              <a:buChar char="•"/>
            </a:pPr>
            <a:r>
              <a:rPr lang="en-GB" dirty="0"/>
              <a:t>Understand what CSS is</a:t>
            </a:r>
          </a:p>
          <a:p>
            <a:pPr marL="285750" indent="-285750">
              <a:lnSpc>
                <a:spcPct val="100000"/>
              </a:lnSpc>
              <a:spcBef>
                <a:spcPts val="1200"/>
              </a:spcBef>
              <a:buFont typeface="Arial" panose="020B0604020202020204" pitchFamily="34" charset="0"/>
              <a:buChar char="•"/>
            </a:pPr>
            <a:r>
              <a:rPr lang="en-GB" dirty="0"/>
              <a:t>Understand how CSS can be applied to web pages</a:t>
            </a:r>
          </a:p>
          <a:p>
            <a:pPr marL="285750" indent="-285750">
              <a:lnSpc>
                <a:spcPct val="100000"/>
              </a:lnSpc>
              <a:spcBef>
                <a:spcPts val="1200"/>
              </a:spcBef>
              <a:buFont typeface="Arial" panose="020B0604020202020204" pitchFamily="34" charset="0"/>
              <a:buChar char="•"/>
            </a:pPr>
            <a:r>
              <a:rPr lang="en-GB" dirty="0"/>
              <a:t>Understand the syntax of writing CSS rules</a:t>
            </a:r>
          </a:p>
          <a:p>
            <a:pPr marL="285750" indent="-285750">
              <a:lnSpc>
                <a:spcPct val="100000"/>
              </a:lnSpc>
              <a:spcBef>
                <a:spcPts val="1200"/>
              </a:spcBef>
              <a:buFont typeface="Arial" panose="020B0604020202020204" pitchFamily="34" charset="0"/>
              <a:buChar char="•"/>
            </a:pPr>
            <a:r>
              <a:rPr lang="en-GB" dirty="0"/>
              <a:t>Be able to select elements to apply CSS to</a:t>
            </a:r>
          </a:p>
          <a:p>
            <a:pPr marL="285750" indent="-285750">
              <a:lnSpc>
                <a:spcPct val="100000"/>
              </a:lnSpc>
              <a:spcBef>
                <a:spcPts val="1200"/>
              </a:spcBef>
              <a:buFont typeface="Arial" panose="020B0604020202020204" pitchFamily="34" charset="0"/>
              <a:buChar char="•"/>
            </a:pPr>
            <a:r>
              <a:rPr lang="en-GB" dirty="0"/>
              <a:t>Be able to work with Text, Colours and Images</a:t>
            </a:r>
          </a:p>
          <a:p>
            <a:pPr marL="285750" indent="-285750">
              <a:lnSpc>
                <a:spcPct val="100000"/>
              </a:lnSpc>
              <a:spcBef>
                <a:spcPts val="1200"/>
              </a:spcBef>
              <a:buFont typeface="Arial" panose="020B0604020202020204" pitchFamily="34" charset="0"/>
              <a:buChar char="•"/>
            </a:pPr>
            <a:r>
              <a:rPr lang="en-GB" dirty="0"/>
              <a:t>Be able to work with the Box Model and position elements</a:t>
            </a:r>
          </a:p>
          <a:p>
            <a:pPr marL="285750" indent="-285750">
              <a:lnSpc>
                <a:spcPct val="100000"/>
              </a:lnSpc>
              <a:spcBef>
                <a:spcPts val="1200"/>
              </a:spcBef>
              <a:buFont typeface="Arial" panose="020B0604020202020204" pitchFamily="34" charset="0"/>
              <a:buChar char="•"/>
            </a:pPr>
            <a:r>
              <a:rPr lang="en-GB" dirty="0"/>
              <a:t>Be able to style lists and tables</a:t>
            </a:r>
          </a:p>
          <a:p>
            <a:pPr marL="285750" indent="-285750">
              <a:lnSpc>
                <a:spcPct val="100000"/>
              </a:lnSpc>
              <a:spcBef>
                <a:spcPts val="1200"/>
              </a:spcBef>
              <a:buFont typeface="Arial" panose="020B0604020202020204" pitchFamily="34" charset="0"/>
              <a:buChar char="•"/>
            </a:pPr>
            <a:r>
              <a:rPr lang="en-GB" dirty="0"/>
              <a:t>Be able to add CSS animations, transforms and transitions to elements</a:t>
            </a:r>
          </a:p>
        </p:txBody>
      </p:sp>
    </p:spTree>
    <p:extLst>
      <p:ext uri="{BB962C8B-B14F-4D97-AF65-F5344CB8AC3E}">
        <p14:creationId xmlns:p14="http://schemas.microsoft.com/office/powerpoint/2010/main" val="147790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8EC2E3-8766-CA48-BBA5-78BBB1F9DD81}"/>
              </a:ext>
            </a:extLst>
          </p:cNvPr>
          <p:cNvSpPr>
            <a:spLocks noGrp="1"/>
          </p:cNvSpPr>
          <p:nvPr>
            <p:ph type="body" sz="quarter" idx="10"/>
          </p:nvPr>
        </p:nvSpPr>
        <p:spPr>
          <a:prstGeom prst="rect">
            <a:avLst/>
          </a:prstGeom>
        </p:spPr>
        <p:txBody>
          <a:bodyPr/>
          <a:lstStyle/>
          <a:p>
            <a:pPr marL="0" indent="0">
              <a:lnSpc>
                <a:spcPct val="100000"/>
              </a:lnSpc>
              <a:buNone/>
            </a:pPr>
            <a:r>
              <a:rPr lang="en-GB" sz="2000" dirty="0"/>
              <a:t>Descendant selector – put a space between the parent and child – all descendants will be styled</a:t>
            </a:r>
          </a:p>
          <a:p>
            <a:pPr marL="0" indent="0">
              <a:lnSpc>
                <a:spcPct val="100000"/>
              </a:lnSpc>
              <a:buNone/>
            </a:pPr>
            <a:endParaRPr lang="en-GB" dirty="0"/>
          </a:p>
          <a:p>
            <a:pPr lvl="1">
              <a:lnSpc>
                <a:spcPct val="100000"/>
              </a:lnSpc>
              <a:spcBef>
                <a:spcPts val="1200"/>
              </a:spcBef>
              <a:buFont typeface="Arial" panose="020B0604020202020204" pitchFamily="34" charset="0"/>
              <a:buChar char="•"/>
            </a:pPr>
            <a:r>
              <a:rPr lang="en-GB" sz="1800" dirty="0"/>
              <a:t>Would make all text in </a:t>
            </a:r>
            <a:r>
              <a:rPr lang="en-GB" sz="1800" i="1" dirty="0"/>
              <a:t>any</a:t>
            </a:r>
            <a:r>
              <a:rPr lang="en-GB" sz="1800" dirty="0"/>
              <a:t>  </a:t>
            </a:r>
            <a:r>
              <a:rPr lang="en-GB" sz="1800" b="1" dirty="0">
                <a:latin typeface="Courier New" panose="02070309020205020404" pitchFamily="49" charset="0"/>
                <a:cs typeface="Courier New" panose="02070309020205020404" pitchFamily="49" charset="0"/>
              </a:rPr>
              <a:t>li</a:t>
            </a:r>
            <a:r>
              <a:rPr lang="en-GB" sz="1800" dirty="0"/>
              <a:t> that is a </a:t>
            </a:r>
            <a:r>
              <a:rPr lang="en-GB" sz="1800" i="1" dirty="0"/>
              <a:t>descendant</a:t>
            </a:r>
            <a:r>
              <a:rPr lang="en-GB" sz="1800" dirty="0"/>
              <a:t> of a</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ul</a:t>
            </a:r>
            <a:r>
              <a:rPr lang="en-GB" sz="1800" b="1" dirty="0">
                <a:latin typeface="Courier New" panose="02070309020205020404" pitchFamily="49" charset="0"/>
                <a:cs typeface="Courier New" panose="02070309020205020404" pitchFamily="49" charset="0"/>
              </a:rPr>
              <a:t> </a:t>
            </a:r>
            <a:r>
              <a:rPr lang="en-GB" sz="1800" b="1" dirty="0">
                <a:solidFill>
                  <a:srgbClr val="7030A0"/>
                </a:solidFill>
              </a:rPr>
              <a:t>purple</a:t>
            </a:r>
          </a:p>
          <a:p>
            <a:pPr marL="0" indent="0">
              <a:lnSpc>
                <a:spcPct val="100000"/>
              </a:lnSpc>
              <a:buNone/>
            </a:pPr>
            <a:r>
              <a:rPr lang="en-GB" sz="2000" dirty="0"/>
              <a:t>Child selector – put a </a:t>
            </a:r>
            <a:r>
              <a:rPr lang="en-GB" sz="2000" dirty="0">
                <a:latin typeface="Courier New" panose="02070309020205020404" pitchFamily="49" charset="0"/>
                <a:cs typeface="Courier New" panose="02070309020205020404" pitchFamily="49" charset="0"/>
              </a:rPr>
              <a:t>&gt;</a:t>
            </a:r>
            <a:r>
              <a:rPr lang="en-GB" sz="2000" dirty="0"/>
              <a:t> between the parent and child – any direct child will be styled</a:t>
            </a:r>
            <a:endParaRPr lang="en-GB" sz="1800" dirty="0"/>
          </a:p>
          <a:p>
            <a:pPr lvl="1">
              <a:lnSpc>
                <a:spcPct val="100000"/>
              </a:lnSpc>
              <a:buFont typeface="Arial" panose="020B0604020202020204" pitchFamily="34" charset="0"/>
              <a:buChar char="•"/>
            </a:pPr>
            <a:endParaRPr lang="en-GB" sz="1800" dirty="0"/>
          </a:p>
          <a:p>
            <a:pPr lvl="1">
              <a:lnSpc>
                <a:spcPct val="100000"/>
              </a:lnSpc>
              <a:spcBef>
                <a:spcPts val="1200"/>
              </a:spcBef>
              <a:buFont typeface="Arial" panose="020B0604020202020204" pitchFamily="34" charset="0"/>
              <a:buChar char="•"/>
            </a:pPr>
            <a:r>
              <a:rPr lang="en-GB" sz="1800" dirty="0"/>
              <a:t>Would make all text in </a:t>
            </a:r>
            <a:r>
              <a:rPr lang="en-GB" sz="1800" i="1" dirty="0"/>
              <a:t>any</a:t>
            </a:r>
            <a:r>
              <a:rPr lang="en-GB" sz="1800" dirty="0"/>
              <a:t>  </a:t>
            </a:r>
            <a:r>
              <a:rPr lang="en-GB" sz="1800" b="1" dirty="0">
                <a:latin typeface="Courier New" panose="02070309020205020404" pitchFamily="49" charset="0"/>
                <a:cs typeface="Courier New" panose="02070309020205020404" pitchFamily="49" charset="0"/>
              </a:rPr>
              <a:t>p</a:t>
            </a:r>
            <a:r>
              <a:rPr lang="en-GB" sz="1800" dirty="0"/>
              <a:t> that is a </a:t>
            </a:r>
            <a:r>
              <a:rPr lang="en-GB" sz="1800" i="1" dirty="0"/>
              <a:t>direct descendant </a:t>
            </a:r>
            <a:r>
              <a:rPr lang="en-GB" sz="1800" dirty="0"/>
              <a:t>of a </a:t>
            </a:r>
            <a:r>
              <a:rPr lang="en-GB" sz="1800" b="1" dirty="0">
                <a:latin typeface="Courier New" panose="02070309020205020404" pitchFamily="49" charset="0"/>
                <a:cs typeface="Courier New" panose="02070309020205020404" pitchFamily="49" charset="0"/>
              </a:rPr>
              <a:t>section</a:t>
            </a:r>
            <a:r>
              <a:rPr lang="en-GB" sz="1800" dirty="0"/>
              <a:t> </a:t>
            </a:r>
            <a:r>
              <a:rPr lang="en-GB" sz="1800" b="1" dirty="0">
                <a:solidFill>
                  <a:srgbClr val="C00000"/>
                </a:solidFill>
              </a:rPr>
              <a:t>brown</a:t>
            </a:r>
          </a:p>
          <a:p>
            <a:pPr marL="0" indent="0">
              <a:lnSpc>
                <a:spcPct val="100000"/>
              </a:lnSpc>
              <a:buNone/>
            </a:pPr>
            <a:r>
              <a:rPr lang="en-GB" sz="2000" b="1" dirty="0"/>
              <a:t>Adjacent</a:t>
            </a:r>
            <a:r>
              <a:rPr lang="en-GB" sz="2000" dirty="0"/>
              <a:t> selector – put a </a:t>
            </a:r>
            <a:r>
              <a:rPr lang="en-GB" sz="2000" b="1" dirty="0">
                <a:latin typeface="Courier New" panose="02070309020205020404" pitchFamily="49" charset="0"/>
                <a:cs typeface="Courier New" panose="02070309020205020404" pitchFamily="49" charset="0"/>
              </a:rPr>
              <a:t>+</a:t>
            </a:r>
            <a:r>
              <a:rPr lang="en-GB" sz="2000" dirty="0"/>
              <a:t> between the siblings – last sibling listed will be styled</a:t>
            </a:r>
          </a:p>
          <a:p>
            <a:pPr marL="0" indent="0">
              <a:lnSpc>
                <a:spcPct val="100000"/>
              </a:lnSpc>
              <a:buNone/>
            </a:pPr>
            <a:endParaRPr lang="en-GB" dirty="0"/>
          </a:p>
          <a:p>
            <a:pPr lvl="1">
              <a:lnSpc>
                <a:spcPct val="100000"/>
              </a:lnSpc>
              <a:spcBef>
                <a:spcPts val="1200"/>
              </a:spcBef>
              <a:buFont typeface="Arial" panose="020B0604020202020204" pitchFamily="34" charset="0"/>
              <a:buChar char="•"/>
            </a:pPr>
            <a:r>
              <a:rPr lang="en-GB" sz="1800" dirty="0"/>
              <a:t>Would make all text in any </a:t>
            </a:r>
            <a:r>
              <a:rPr lang="en-GB" sz="1800" b="1" dirty="0">
                <a:latin typeface="Courier New" panose="02070309020205020404" pitchFamily="49" charset="0"/>
                <a:cs typeface="Courier New" panose="02070309020205020404" pitchFamily="49" charset="0"/>
              </a:rPr>
              <a:t>p</a:t>
            </a:r>
            <a:r>
              <a:rPr lang="en-GB" sz="1800" dirty="0"/>
              <a:t> that </a:t>
            </a:r>
            <a:r>
              <a:rPr lang="en-GB" sz="1800" i="1" dirty="0"/>
              <a:t>immediately follows </a:t>
            </a:r>
            <a:r>
              <a:rPr lang="en-GB" sz="1800" dirty="0"/>
              <a:t>a </a:t>
            </a:r>
            <a:r>
              <a:rPr lang="en-GB" sz="1800" b="1" dirty="0">
                <a:latin typeface="Courier New" panose="02070309020205020404" pitchFamily="49" charset="0"/>
                <a:cs typeface="Courier New" panose="02070309020205020404" pitchFamily="49" charset="0"/>
              </a:rPr>
              <a:t>h2</a:t>
            </a:r>
            <a:r>
              <a:rPr lang="en-GB" sz="1800" dirty="0"/>
              <a:t> element will be </a:t>
            </a:r>
            <a:r>
              <a:rPr lang="en-GB" sz="1800" b="1" dirty="0"/>
              <a:t>black</a:t>
            </a:r>
          </a:p>
          <a:p>
            <a:pPr marL="0" indent="0">
              <a:lnSpc>
                <a:spcPct val="100000"/>
              </a:lnSpc>
              <a:buNone/>
            </a:pPr>
            <a:r>
              <a:rPr lang="en-GB" sz="2000" dirty="0"/>
              <a:t>Sibling selector – change the </a:t>
            </a:r>
            <a:r>
              <a:rPr lang="en-GB" sz="2000" dirty="0">
                <a:latin typeface="Courier New" panose="02070309020205020404" pitchFamily="49" charset="0"/>
                <a:cs typeface="Courier New" panose="02070309020205020404" pitchFamily="49" charset="0"/>
              </a:rPr>
              <a:t>+</a:t>
            </a:r>
            <a:r>
              <a:rPr lang="en-GB" sz="2000" dirty="0"/>
              <a:t> for a </a:t>
            </a:r>
            <a:r>
              <a:rPr lang="en-GB" sz="2000" dirty="0">
                <a:latin typeface="Courier New" panose="02070309020205020404" pitchFamily="49" charset="0"/>
                <a:cs typeface="Courier New" panose="02070309020205020404" pitchFamily="49" charset="0"/>
              </a:rPr>
              <a:t>~</a:t>
            </a:r>
            <a:r>
              <a:rPr lang="en-GB" sz="2000" dirty="0"/>
              <a:t> to select </a:t>
            </a:r>
            <a:r>
              <a:rPr lang="en-GB" sz="2000" i="1" dirty="0"/>
              <a:t>any following element</a:t>
            </a:r>
          </a:p>
          <a:p>
            <a:pPr lvl="1">
              <a:lnSpc>
                <a:spcPct val="100000"/>
              </a:lnSpc>
              <a:buFont typeface="Arial" panose="020B0604020202020204" pitchFamily="34" charset="0"/>
              <a:buChar char="•"/>
            </a:pPr>
            <a:endParaRPr lang="en-GB" sz="1800" dirty="0"/>
          </a:p>
        </p:txBody>
      </p:sp>
      <p:sp>
        <p:nvSpPr>
          <p:cNvPr id="4" name="Title 3">
            <a:extLst>
              <a:ext uri="{FF2B5EF4-FFF2-40B4-BE49-F238E27FC236}">
                <a16:creationId xmlns:a16="http://schemas.microsoft.com/office/drawing/2014/main" id="{A715A207-8BAF-2B4C-A79F-30890FC0567C}"/>
              </a:ext>
            </a:extLst>
          </p:cNvPr>
          <p:cNvSpPr>
            <a:spLocks noGrp="1"/>
          </p:cNvSpPr>
          <p:nvPr>
            <p:ph type="title"/>
          </p:nvPr>
        </p:nvSpPr>
        <p:spPr>
          <a:prstGeom prst="rect">
            <a:avLst/>
          </a:prstGeom>
        </p:spPr>
        <p:txBody>
          <a:bodyPr>
            <a:noAutofit/>
          </a:bodyPr>
          <a:lstStyle/>
          <a:p>
            <a:pPr>
              <a:lnSpc>
                <a:spcPct val="100000"/>
              </a:lnSpc>
            </a:pPr>
            <a:r>
              <a:rPr lang="en-GB" sz="3200" dirty="0"/>
              <a:t>Select tags dependent on the relationship to others in the DOM</a:t>
            </a:r>
          </a:p>
        </p:txBody>
      </p:sp>
      <p:sp>
        <p:nvSpPr>
          <p:cNvPr id="6" name="Rectangle 5">
            <a:extLst>
              <a:ext uri="{FF2B5EF4-FFF2-40B4-BE49-F238E27FC236}">
                <a16:creationId xmlns:a16="http://schemas.microsoft.com/office/drawing/2014/main" id="{AC3B65FD-5348-BC4B-8878-27212349847F}"/>
              </a:ext>
            </a:extLst>
          </p:cNvPr>
          <p:cNvSpPr/>
          <p:nvPr/>
        </p:nvSpPr>
        <p:spPr>
          <a:xfrm>
            <a:off x="392806" y="2481365"/>
            <a:ext cx="11404800" cy="400110"/>
          </a:xfrm>
          <a:prstGeom prst="rect">
            <a:avLst/>
          </a:prstGeom>
          <a:solidFill>
            <a:srgbClr val="FFD5FE"/>
          </a:solidFill>
          <a:ln>
            <a:noFill/>
          </a:ln>
        </p:spPr>
        <p:txBody>
          <a:bodyPr wrap="square">
            <a:spAutoFit/>
          </a:bodyPr>
          <a:lstStyle/>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ul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li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purple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0CB6322-2227-B24E-8A5B-AB6CB5E5458B}"/>
              </a:ext>
            </a:extLst>
          </p:cNvPr>
          <p:cNvSpPr/>
          <p:nvPr/>
        </p:nvSpPr>
        <p:spPr>
          <a:xfrm>
            <a:off x="392806" y="3803523"/>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section &gt; p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brown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932126F5-FD2F-CE4F-BDBD-610C327B7341}"/>
              </a:ext>
            </a:extLst>
          </p:cNvPr>
          <p:cNvSpPr/>
          <p:nvPr/>
        </p:nvSpPr>
        <p:spPr>
          <a:xfrm>
            <a:off x="392806" y="5063331"/>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h2 + p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black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Tree>
    <p:extLst>
      <p:ext uri="{BB962C8B-B14F-4D97-AF65-F5344CB8AC3E}">
        <p14:creationId xmlns:p14="http://schemas.microsoft.com/office/powerpoint/2010/main" val="242131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8EC2E3-8766-CA48-BBA5-78BBB1F9DD81}"/>
              </a:ext>
            </a:extLst>
          </p:cNvPr>
          <p:cNvSpPr>
            <a:spLocks noGrp="1"/>
          </p:cNvSpPr>
          <p:nvPr>
            <p:ph type="body" sz="quarter" idx="10"/>
          </p:nvPr>
        </p:nvSpPr>
        <p:spPr>
          <a:prstGeom prst="rect">
            <a:avLst/>
          </a:prstGeom>
        </p:spPr>
        <p:txBody>
          <a:bodyPr/>
          <a:lstStyle/>
          <a:p>
            <a:pPr marL="0" indent="0">
              <a:lnSpc>
                <a:spcPct val="100000"/>
              </a:lnSpc>
              <a:spcBef>
                <a:spcPts val="1200"/>
              </a:spcBef>
              <a:buNone/>
            </a:pPr>
            <a:r>
              <a:rPr lang="en-GB" sz="2000" b="1" dirty="0"/>
              <a:t>id</a:t>
            </a:r>
            <a:r>
              <a:rPr lang="en-GB" sz="2000" dirty="0"/>
              <a:t> selector – put a # before the name of the id to be styled</a:t>
            </a:r>
          </a:p>
          <a:p>
            <a:pPr marL="457200" lvl="1" indent="0">
              <a:lnSpc>
                <a:spcPct val="100000"/>
              </a:lnSpc>
              <a:buNone/>
            </a:pPr>
            <a:endParaRPr lang="en-GB" sz="1800" dirty="0"/>
          </a:p>
          <a:p>
            <a:pPr lvl="1">
              <a:lnSpc>
                <a:spcPct val="100000"/>
              </a:lnSpc>
              <a:buFont typeface="Arial" panose="020B0604020202020204" pitchFamily="34" charset="0"/>
              <a:buChar char="•"/>
            </a:pPr>
            <a:r>
              <a:rPr lang="en-GB" sz="1800" dirty="0"/>
              <a:t>Would make all text in </a:t>
            </a:r>
            <a:r>
              <a:rPr lang="en-GB" sz="1800" i="1" dirty="0"/>
              <a:t>any</a:t>
            </a:r>
            <a:r>
              <a:rPr lang="en-GB" sz="1800" dirty="0"/>
              <a:t>  </a:t>
            </a:r>
            <a:r>
              <a:rPr lang="en-GB" sz="1800" b="1" dirty="0"/>
              <a:t>element</a:t>
            </a:r>
            <a:r>
              <a:rPr lang="en-GB" sz="1800" dirty="0"/>
              <a:t> that has an </a:t>
            </a:r>
            <a:r>
              <a:rPr lang="en-GB" sz="1800" b="1" dirty="0">
                <a:latin typeface="Courier New" panose="02070309020205020404" pitchFamily="49" charset="0"/>
                <a:cs typeface="Courier New" panose="02070309020205020404" pitchFamily="49" charset="0"/>
              </a:rPr>
              <a:t>id </a:t>
            </a:r>
            <a:r>
              <a:rPr lang="en-GB" sz="1800" dirty="0"/>
              <a:t>attribute of</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myChosenId</a:t>
            </a:r>
            <a:r>
              <a:rPr lang="en-GB" sz="1800" b="1" dirty="0">
                <a:latin typeface="Courier New" panose="02070309020205020404" pitchFamily="49" charset="0"/>
                <a:cs typeface="Courier New" panose="02070309020205020404" pitchFamily="49" charset="0"/>
              </a:rPr>
              <a:t> </a:t>
            </a:r>
            <a:r>
              <a:rPr lang="en-GB" sz="1800" b="1" dirty="0">
                <a:solidFill>
                  <a:srgbClr val="7030A0"/>
                </a:solidFill>
              </a:rPr>
              <a:t>purple</a:t>
            </a:r>
          </a:p>
          <a:p>
            <a:pPr lvl="1">
              <a:lnSpc>
                <a:spcPct val="100000"/>
              </a:lnSpc>
              <a:buFont typeface="Arial" panose="020B0604020202020204" pitchFamily="34" charset="0"/>
              <a:buChar char="•"/>
            </a:pPr>
            <a:r>
              <a:rPr lang="en-GB" sz="1800" b="1" dirty="0">
                <a:solidFill>
                  <a:schemeClr val="tx1"/>
                </a:solidFill>
              </a:rPr>
              <a:t>Note: </a:t>
            </a:r>
            <a:r>
              <a:rPr lang="en-GB" sz="1800" dirty="0">
                <a:solidFill>
                  <a:schemeClr val="tx1"/>
                </a:solidFill>
              </a:rPr>
              <a:t>an </a:t>
            </a:r>
            <a:r>
              <a:rPr lang="en-GB" sz="1800" b="1" dirty="0">
                <a:solidFill>
                  <a:schemeClr val="tx1"/>
                </a:solidFill>
              </a:rPr>
              <a:t>id</a:t>
            </a:r>
            <a:r>
              <a:rPr lang="en-GB" sz="1800" dirty="0">
                <a:solidFill>
                  <a:schemeClr val="tx1"/>
                </a:solidFill>
              </a:rPr>
              <a:t> should be </a:t>
            </a:r>
            <a:r>
              <a:rPr lang="en-GB" sz="1800" i="1" dirty="0">
                <a:solidFill>
                  <a:schemeClr val="tx1"/>
                </a:solidFill>
              </a:rPr>
              <a:t>unique</a:t>
            </a:r>
            <a:r>
              <a:rPr lang="en-GB" sz="1800" dirty="0">
                <a:solidFill>
                  <a:schemeClr val="tx1"/>
                </a:solidFill>
              </a:rPr>
              <a:t> within a page, if </a:t>
            </a:r>
            <a:r>
              <a:rPr lang="en-GB" sz="1800" i="1" dirty="0">
                <a:solidFill>
                  <a:schemeClr val="tx1"/>
                </a:solidFill>
              </a:rPr>
              <a:t>more than one </a:t>
            </a:r>
            <a:r>
              <a:rPr lang="en-GB" sz="1800" dirty="0">
                <a:solidFill>
                  <a:schemeClr val="tx1"/>
                </a:solidFill>
              </a:rPr>
              <a:t>is needed a </a:t>
            </a:r>
            <a:r>
              <a:rPr lang="en-GB" sz="1800" b="1" dirty="0">
                <a:solidFill>
                  <a:schemeClr val="tx1"/>
                </a:solidFill>
              </a:rPr>
              <a:t>class</a:t>
            </a:r>
            <a:r>
              <a:rPr lang="en-GB" sz="1800" dirty="0">
                <a:solidFill>
                  <a:schemeClr val="tx1"/>
                </a:solidFill>
              </a:rPr>
              <a:t> should be used</a:t>
            </a:r>
          </a:p>
          <a:p>
            <a:pPr marL="0" indent="0">
              <a:lnSpc>
                <a:spcPct val="100000"/>
              </a:lnSpc>
              <a:spcBef>
                <a:spcPts val="1200"/>
              </a:spcBef>
              <a:buNone/>
            </a:pPr>
            <a:r>
              <a:rPr lang="en-GB" sz="2000" b="1" dirty="0"/>
              <a:t>class</a:t>
            </a:r>
            <a:r>
              <a:rPr lang="en-GB" sz="2000" dirty="0"/>
              <a:t> selector – put a </a:t>
            </a:r>
            <a:r>
              <a:rPr lang="en-GB" sz="2000" b="1" dirty="0">
                <a:latin typeface="Courier New" panose="02070309020205020404" pitchFamily="49" charset="0"/>
                <a:cs typeface="Courier New" panose="02070309020205020404" pitchFamily="49" charset="0"/>
              </a:rPr>
              <a:t>.</a:t>
            </a:r>
            <a:r>
              <a:rPr lang="en-GB" sz="2000" dirty="0"/>
              <a:t> Before the name of the class to be styled</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r>
              <a:rPr lang="en-GB" sz="1800" dirty="0"/>
              <a:t>Would make all text in </a:t>
            </a:r>
            <a:r>
              <a:rPr lang="en-GB" sz="1800" i="1" dirty="0"/>
              <a:t>any</a:t>
            </a:r>
            <a:r>
              <a:rPr lang="en-GB" sz="1800" dirty="0"/>
              <a:t>  </a:t>
            </a:r>
            <a:r>
              <a:rPr lang="en-GB" sz="1800" b="1" dirty="0"/>
              <a:t>element</a:t>
            </a:r>
            <a:r>
              <a:rPr lang="en-GB" sz="1800" dirty="0"/>
              <a:t> that has a </a:t>
            </a:r>
            <a:r>
              <a:rPr lang="en-GB" sz="1800" b="1" dirty="0">
                <a:latin typeface="Courier New" panose="02070309020205020404" pitchFamily="49" charset="0"/>
                <a:cs typeface="Courier New" panose="02070309020205020404" pitchFamily="49" charset="0"/>
              </a:rPr>
              <a:t>class </a:t>
            </a:r>
            <a:r>
              <a:rPr lang="en-GB" sz="1800" dirty="0"/>
              <a:t>attribute o</a:t>
            </a:r>
            <a:r>
              <a:rPr lang="en-GB" sz="1800" i="1" dirty="0"/>
              <a:t>f </a:t>
            </a:r>
            <a:r>
              <a:rPr lang="en-GB" sz="1800" dirty="0"/>
              <a:t>of a </a:t>
            </a:r>
            <a:r>
              <a:rPr lang="en-GB" sz="1800" b="1" dirty="0" err="1">
                <a:latin typeface="Courier New" panose="02070309020205020404" pitchFamily="49" charset="0"/>
                <a:cs typeface="Courier New" panose="02070309020205020404" pitchFamily="49" charset="0"/>
              </a:rPr>
              <a:t>myChosenClass</a:t>
            </a:r>
            <a:r>
              <a:rPr lang="en-GB" sz="1800" dirty="0"/>
              <a:t> </a:t>
            </a:r>
            <a:r>
              <a:rPr lang="en-GB" sz="1800" b="1" dirty="0">
                <a:solidFill>
                  <a:srgbClr val="C00000"/>
                </a:solidFill>
              </a:rPr>
              <a:t>brown</a:t>
            </a:r>
          </a:p>
          <a:p>
            <a:pPr lvl="1">
              <a:lnSpc>
                <a:spcPct val="100000"/>
              </a:lnSpc>
              <a:buFont typeface="Arial" panose="020B0604020202020204" pitchFamily="34" charset="0"/>
              <a:buChar char="•"/>
            </a:pPr>
            <a:endParaRPr lang="en-GB" sz="1800" dirty="0"/>
          </a:p>
        </p:txBody>
      </p:sp>
      <p:sp>
        <p:nvSpPr>
          <p:cNvPr id="4" name="Title 3">
            <a:extLst>
              <a:ext uri="{FF2B5EF4-FFF2-40B4-BE49-F238E27FC236}">
                <a16:creationId xmlns:a16="http://schemas.microsoft.com/office/drawing/2014/main" id="{A715A207-8BAF-2B4C-A79F-30890FC0567C}"/>
              </a:ext>
            </a:extLst>
          </p:cNvPr>
          <p:cNvSpPr>
            <a:spLocks noGrp="1"/>
          </p:cNvSpPr>
          <p:nvPr>
            <p:ph type="title"/>
          </p:nvPr>
        </p:nvSpPr>
        <p:spPr>
          <a:prstGeom prst="rect">
            <a:avLst/>
          </a:prstGeom>
        </p:spPr>
        <p:txBody>
          <a:bodyPr>
            <a:normAutofit/>
          </a:bodyPr>
          <a:lstStyle/>
          <a:p>
            <a:r>
              <a:rPr lang="en-GB" dirty="0"/>
              <a:t>Select tags based on their id or class attribute</a:t>
            </a:r>
          </a:p>
        </p:txBody>
      </p:sp>
      <p:sp>
        <p:nvSpPr>
          <p:cNvPr id="6" name="Rectangle 5">
            <a:extLst>
              <a:ext uri="{FF2B5EF4-FFF2-40B4-BE49-F238E27FC236}">
                <a16:creationId xmlns:a16="http://schemas.microsoft.com/office/drawing/2014/main" id="{AC3B65FD-5348-BC4B-8878-27212349847F}"/>
              </a:ext>
            </a:extLst>
          </p:cNvPr>
          <p:cNvSpPr/>
          <p:nvPr/>
        </p:nvSpPr>
        <p:spPr>
          <a:xfrm>
            <a:off x="392806" y="2358894"/>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myChosenId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purple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0CB6322-2227-B24E-8A5B-AB6CB5E5458B}"/>
              </a:ext>
            </a:extLst>
          </p:cNvPr>
          <p:cNvSpPr/>
          <p:nvPr/>
        </p:nvSpPr>
        <p:spPr>
          <a:xfrm>
            <a:off x="392806" y="3898942"/>
            <a:ext cx="11404800" cy="400110"/>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myChosenClass</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brown }</a:t>
            </a:r>
            <a:endParaRPr lang="en-GB" sz="2000" b="1" dirty="0">
              <a:effectLst/>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843EB7DC-C36B-2243-B0D6-444A2806FF0F}"/>
              </a:ext>
            </a:extLst>
          </p:cNvPr>
          <p:cNvSpPr/>
          <p:nvPr/>
        </p:nvSpPr>
        <p:spPr>
          <a:xfrm>
            <a:off x="392806" y="5178114"/>
            <a:ext cx="11404800" cy="707886"/>
          </a:xfrm>
          <a:prstGeom prst="rect">
            <a:avLst/>
          </a:prstGeom>
          <a:solidFill>
            <a:srgbClr val="FFD5FE"/>
          </a:solidFill>
          <a:ln>
            <a:noFill/>
          </a:ln>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&lt;p id="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myChosenId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"&gt;</a:t>
            </a:r>
            <a:r>
              <a:rPr lang="en-GB" sz="2000" b="1" dirty="0">
                <a:solidFill>
                  <a:srgbClr val="7030A0"/>
                </a:solidFill>
                <a:latin typeface="Courier New" panose="02070309020205020404" pitchFamily="49" charset="0"/>
                <a:cs typeface="Courier New" panose="02070309020205020404" pitchFamily="49" charset="0"/>
              </a:rPr>
              <a:t>A paragraph with </a:t>
            </a:r>
            <a:r>
              <a:rPr lang="en-GB" sz="2000" b="1" dirty="0" err="1">
                <a:solidFill>
                  <a:srgbClr val="7030A0"/>
                </a:solidFill>
                <a:latin typeface="Courier New" panose="02070309020205020404" pitchFamily="49" charset="0"/>
                <a:cs typeface="Courier New" panose="02070309020205020404" pitchFamily="49" charset="0"/>
              </a:rPr>
              <a:t>myChosenId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&lt;/p&gt;</a:t>
            </a:r>
          </a:p>
          <a:p>
            <a:r>
              <a:rPr lang="en-GB" sz="2000" b="1" dirty="0">
                <a:effectLst/>
                <a:latin typeface="Source Code Pro" panose="020B0309030403020204" pitchFamily="49" charset="0"/>
                <a:ea typeface="Source Code Pro" panose="020B0309030403020204" pitchFamily="49" charset="0"/>
                <a:cs typeface="Courier New" panose="02070309020205020404" pitchFamily="49" charset="0"/>
              </a:rPr>
              <a:t>&lt;p class=</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sz="2000" b="1" dirty="0" err="1">
                <a:effectLst/>
                <a:latin typeface="Source Code Pro" panose="020B0309030403020204" pitchFamily="49" charset="0"/>
                <a:ea typeface="Source Code Pro" panose="020B0309030403020204" pitchFamily="49" charset="0"/>
                <a:cs typeface="Courier New" panose="02070309020205020404" pitchFamily="49" charset="0"/>
              </a:rPr>
              <a:t>myChosenClass</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sz="2000" b="1" dirty="0">
                <a:effectLst/>
                <a:latin typeface="Source Code Pro" panose="020B0309030403020204" pitchFamily="49" charset="0"/>
                <a:ea typeface="Source Code Pro" panose="020B0309030403020204" pitchFamily="49" charset="0"/>
                <a:cs typeface="Courier New" panose="02070309020205020404" pitchFamily="49" charset="0"/>
              </a:rPr>
              <a:t>&gt;</a:t>
            </a:r>
            <a:r>
              <a:rPr lang="en-GB" sz="2000" b="1" dirty="0">
                <a:solidFill>
                  <a:srgbClr val="C00000"/>
                </a:solidFill>
                <a:effectLst/>
                <a:latin typeface="Courier New" panose="02070309020205020404" pitchFamily="49" charset="0"/>
                <a:cs typeface="Courier New" panose="02070309020205020404" pitchFamily="49" charset="0"/>
              </a:rPr>
              <a:t>A paragraph with </a:t>
            </a:r>
            <a:r>
              <a:rPr lang="en-GB" sz="2000" b="1" dirty="0" err="1">
                <a:solidFill>
                  <a:srgbClr val="C00000"/>
                </a:solidFill>
                <a:effectLst/>
                <a:latin typeface="Courier New" panose="02070309020205020404" pitchFamily="49" charset="0"/>
                <a:cs typeface="Courier New" panose="02070309020205020404" pitchFamily="49" charset="0"/>
              </a:rPr>
              <a:t>myChosenClass</a:t>
            </a:r>
            <a:r>
              <a:rPr lang="en-GB" sz="2000" b="1" dirty="0">
                <a:effectLst/>
                <a:latin typeface="Source Code Pro" panose="020B0309030403020204" pitchFamily="49" charset="0"/>
                <a:ea typeface="Source Code Pro" panose="020B0309030403020204" pitchFamily="49" charset="0"/>
                <a:cs typeface="Courier New" panose="02070309020205020404" pitchFamily="49" charset="0"/>
              </a:rPr>
              <a:t>&lt;/p&gt;</a:t>
            </a:r>
          </a:p>
        </p:txBody>
      </p:sp>
    </p:spTree>
    <p:extLst>
      <p:ext uri="{BB962C8B-B14F-4D97-AF65-F5344CB8AC3E}">
        <p14:creationId xmlns:p14="http://schemas.microsoft.com/office/powerpoint/2010/main" val="2890782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95933-56E0-18B5-594D-1DE8A5636686}"/>
              </a:ext>
            </a:extLst>
          </p:cNvPr>
          <p:cNvSpPr>
            <a:spLocks noGrp="1"/>
          </p:cNvSpPr>
          <p:nvPr>
            <p:ph type="body" sz="quarter" idx="10"/>
          </p:nvPr>
        </p:nvSpPr>
        <p:spPr/>
        <p:txBody>
          <a:bodyPr/>
          <a:lstStyle/>
          <a:p>
            <a:endParaRPr lang="en-GB"/>
          </a:p>
        </p:txBody>
      </p:sp>
      <p:sp>
        <p:nvSpPr>
          <p:cNvPr id="4" name="Title 1">
            <a:extLst>
              <a:ext uri="{FF2B5EF4-FFF2-40B4-BE49-F238E27FC236}">
                <a16:creationId xmlns:a16="http://schemas.microsoft.com/office/drawing/2014/main" id="{8B79DFF7-677B-D941-AD35-6F57587DBE89}"/>
              </a:ext>
            </a:extLst>
          </p:cNvPr>
          <p:cNvSpPr>
            <a:spLocks noGrp="1"/>
          </p:cNvSpPr>
          <p:nvPr>
            <p:ph type="title"/>
          </p:nvPr>
        </p:nvSpPr>
        <p:spPr>
          <a:prstGeom prst="rect">
            <a:avLst/>
          </a:prstGeom>
        </p:spPr>
        <p:txBody>
          <a:bodyPr>
            <a:normAutofit/>
          </a:bodyPr>
          <a:lstStyle/>
          <a:p>
            <a:r>
              <a:rPr lang="en-GB" dirty="0"/>
              <a:t>Selecting sets of elements with pseudo-classes</a:t>
            </a:r>
          </a:p>
        </p:txBody>
      </p:sp>
      <p:sp>
        <p:nvSpPr>
          <p:cNvPr id="5" name="Content Placeholder 2">
            <a:extLst>
              <a:ext uri="{FF2B5EF4-FFF2-40B4-BE49-F238E27FC236}">
                <a16:creationId xmlns:a16="http://schemas.microsoft.com/office/drawing/2014/main" id="{D1ABEFEE-5473-4947-8CB9-64FE6D859E4E}"/>
              </a:ext>
            </a:extLst>
          </p:cNvPr>
          <p:cNvSpPr txBox="1">
            <a:spLocks/>
          </p:cNvSpPr>
          <p:nvPr/>
        </p:nvSpPr>
        <p:spPr>
          <a:xfrm>
            <a:off x="514350" y="1339200"/>
            <a:ext cx="11404800" cy="4546800"/>
          </a:xfrm>
          <a:prstGeom prst="rect">
            <a:avLst/>
          </a:prstGeom>
        </p:spPr>
        <p:txBody>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buNone/>
            </a:pPr>
            <a:r>
              <a:rPr lang="en-GB" b="1" dirty="0">
                <a:solidFill>
                  <a:schemeClr val="tx1"/>
                </a:solidFill>
              </a:rPr>
              <a:t>Selecting first and last element</a:t>
            </a:r>
          </a:p>
          <a:p>
            <a:pPr marL="0" indent="0" fontAlgn="auto">
              <a:buNone/>
            </a:pPr>
            <a:endParaRPr lang="en-GB" b="1" dirty="0">
              <a:solidFill>
                <a:schemeClr val="tx1"/>
              </a:solidFill>
            </a:endParaRPr>
          </a:p>
          <a:p>
            <a:pPr marL="0" indent="0" fontAlgn="auto">
              <a:buNone/>
            </a:pPr>
            <a:endParaRPr lang="en-GB" b="1" dirty="0">
              <a:solidFill>
                <a:schemeClr val="tx1"/>
              </a:solidFill>
            </a:endParaRPr>
          </a:p>
          <a:p>
            <a:pPr marL="0" indent="0" fontAlgn="auto">
              <a:buNone/>
            </a:pPr>
            <a:r>
              <a:rPr lang="en-GB" b="1" dirty="0">
                <a:solidFill>
                  <a:schemeClr val="tx1"/>
                </a:solidFill>
              </a:rPr>
              <a:t>Selecting an element by its ordering</a:t>
            </a:r>
          </a:p>
          <a:p>
            <a:pPr marL="0" indent="0" fontAlgn="auto">
              <a:buNone/>
            </a:pPr>
            <a:endParaRPr lang="en-GB" b="1" dirty="0">
              <a:solidFill>
                <a:srgbClr val="000000"/>
              </a:solidFill>
            </a:endParaRPr>
          </a:p>
          <a:p>
            <a:pPr marL="0" indent="0" fontAlgn="auto">
              <a:buNone/>
            </a:pPr>
            <a:endParaRPr lang="en-GB" b="1" dirty="0">
              <a:solidFill>
                <a:srgbClr val="000000"/>
              </a:solidFill>
            </a:endParaRPr>
          </a:p>
          <a:p>
            <a:pPr marL="0" indent="0" fontAlgn="auto">
              <a:buNone/>
            </a:pPr>
            <a:endParaRPr lang="en-GB" b="1" dirty="0">
              <a:solidFill>
                <a:srgbClr val="000000"/>
              </a:solidFill>
            </a:endParaRPr>
          </a:p>
          <a:p>
            <a:pPr marL="0" indent="0" fontAlgn="auto">
              <a:buNone/>
            </a:pPr>
            <a:endParaRPr lang="en-GB" b="1" dirty="0">
              <a:solidFill>
                <a:srgbClr val="000000"/>
              </a:solidFill>
            </a:endParaRPr>
          </a:p>
          <a:p>
            <a:pPr marL="0" indent="0" fontAlgn="auto">
              <a:buNone/>
            </a:pPr>
            <a:endParaRPr lang="en-GB" b="1" dirty="0">
              <a:solidFill>
                <a:srgbClr val="000000"/>
              </a:solidFill>
            </a:endParaRPr>
          </a:p>
        </p:txBody>
      </p:sp>
      <p:sp>
        <p:nvSpPr>
          <p:cNvPr id="6" name="TextBox 5">
            <a:extLst>
              <a:ext uri="{FF2B5EF4-FFF2-40B4-BE49-F238E27FC236}">
                <a16:creationId xmlns:a16="http://schemas.microsoft.com/office/drawing/2014/main" id="{E371F60A-1AC5-824D-9A1C-E9366A1A76CA}"/>
              </a:ext>
            </a:extLst>
          </p:cNvPr>
          <p:cNvSpPr txBox="1"/>
          <p:nvPr/>
        </p:nvSpPr>
        <p:spPr>
          <a:xfrm>
            <a:off x="514350" y="1822077"/>
            <a:ext cx="11404800" cy="707886"/>
          </a:xfrm>
          <a:prstGeom prst="rect">
            <a:avLst/>
          </a:prstGeom>
          <a:solidFill>
            <a:srgbClr val="FFD5FE"/>
          </a:solidFill>
        </p:spPr>
        <p:txBody>
          <a:bodyPr wrap="square">
            <a:spAutoFit/>
          </a:bodyPr>
          <a:lstStyle/>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ul li:first-child { background-</a:t>
            </a:r>
            <a:r>
              <a:rPr lang="en-GB" sz="2000" b="1" dirty="0" err="1">
                <a:latin typeface="Source Code Pro" panose="020B0309030403020204" pitchFamily="49" charset="0"/>
                <a:ea typeface="Source Code Pro" panose="020B0309030403020204" pitchFamily="49" charset="0"/>
                <a:cs typeface="Courier New" pitchFamily="49" charset="0"/>
              </a:rPr>
              <a:t>color</a:t>
            </a:r>
            <a:r>
              <a:rPr lang="en-GB" sz="2000" b="1" dirty="0">
                <a:latin typeface="Source Code Pro" panose="020B0309030403020204" pitchFamily="49" charset="0"/>
                <a:ea typeface="Source Code Pro" panose="020B0309030403020204" pitchFamily="49" charset="0"/>
                <a:cs typeface="Courier New" pitchFamily="49" charset="0"/>
              </a:rPr>
              <a:t>: red; }</a:t>
            </a:r>
          </a:p>
          <a:p>
            <a:r>
              <a:rPr lang="en-GB" sz="2000" b="1" dirty="0">
                <a:latin typeface="Source Code Pro" panose="020B0309030403020204" pitchFamily="49" charset="0"/>
                <a:ea typeface="Source Code Pro" panose="020B0309030403020204" pitchFamily="49" charset="0"/>
                <a:cs typeface="Courier New" pitchFamily="49" charset="0"/>
              </a:rPr>
              <a:t>ul li:last-child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red; }</a:t>
            </a:r>
          </a:p>
        </p:txBody>
      </p:sp>
      <p:sp>
        <p:nvSpPr>
          <p:cNvPr id="7" name="TextBox 6">
            <a:extLst>
              <a:ext uri="{FF2B5EF4-FFF2-40B4-BE49-F238E27FC236}">
                <a16:creationId xmlns:a16="http://schemas.microsoft.com/office/drawing/2014/main" id="{0F6B47C6-C106-4E43-BD48-2A1F296145C8}"/>
              </a:ext>
            </a:extLst>
          </p:cNvPr>
          <p:cNvSpPr txBox="1"/>
          <p:nvPr/>
        </p:nvSpPr>
        <p:spPr>
          <a:xfrm>
            <a:off x="514350" y="3393010"/>
            <a:ext cx="11404799" cy="2492990"/>
          </a:xfrm>
          <a:prstGeom prst="rect">
            <a:avLst/>
          </a:prstGeom>
          <a:solidFill>
            <a:srgbClr val="FFD5FE"/>
          </a:solidFill>
        </p:spPr>
        <p:txBody>
          <a:bodyPr wrap="square">
            <a:spAutoFit/>
          </a:bodyPr>
          <a:lstStyle/>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li:nth-child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(3),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li:nth-child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(5)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red; }</a:t>
            </a:r>
          </a:p>
          <a:p>
            <a:endParaRPr lang="en-GB" sz="2000" b="1" dirty="0">
              <a:latin typeface="Source Code Pro" panose="020B0309030403020204" pitchFamily="49" charset="0"/>
              <a:ea typeface="Source Code Pro" panose="020B0309030403020204" pitchFamily="49" charset="0"/>
              <a:cs typeface="Courier New" panose="02070309020205020404" pitchFamily="49" charset="0"/>
            </a:endParaRPr>
          </a:p>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li:nth-child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(2n + 1)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red; }</a:t>
            </a:r>
          </a:p>
          <a:p>
            <a:endParaRPr lang="en-GB" sz="2000" b="1" dirty="0">
              <a:latin typeface="Source Code Pro" panose="020B0309030403020204" pitchFamily="49" charset="0"/>
              <a:ea typeface="Source Code Pro" panose="020B0309030403020204" pitchFamily="49" charset="0"/>
              <a:cs typeface="Courier New" panose="02070309020205020404" pitchFamily="49" charset="0"/>
            </a:endParaRPr>
          </a:p>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li:nth-child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(odd)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blue; }</a:t>
            </a:r>
          </a:p>
          <a:p>
            <a:endParaRPr lang="en-GB" sz="2000" b="1" dirty="0">
              <a:latin typeface="Source Code Pro" panose="020B0309030403020204" pitchFamily="49" charset="0"/>
              <a:ea typeface="Source Code Pro" panose="020B0309030403020204" pitchFamily="49" charset="0"/>
              <a:cs typeface="Courier New" panose="02070309020205020404" pitchFamily="49" charset="0"/>
            </a:endParaRPr>
          </a:p>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li:nth-child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(even)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green; }</a:t>
            </a:r>
          </a:p>
          <a:p>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777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14349" y="1511279"/>
            <a:ext cx="11161713" cy="4328725"/>
          </a:xfrm>
          <a:prstGeom prst="rect">
            <a:avLst/>
          </a:prstGeom>
        </p:spPr>
        <p:txBody>
          <a:bodyPr>
            <a:normAutofit/>
          </a:bodyPr>
          <a:lstStyle/>
          <a:p>
            <a:pPr marL="0" indent="0">
              <a:lnSpc>
                <a:spcPct val="100000"/>
              </a:lnSpc>
              <a:buNone/>
            </a:pPr>
            <a:r>
              <a:rPr lang="en-GB" sz="2000" dirty="0"/>
              <a:t>More selection patterns</a:t>
            </a:r>
          </a:p>
          <a:p>
            <a:pPr marL="0" indent="0">
              <a:lnSpc>
                <a:spcPct val="100000"/>
              </a:lnSpc>
              <a:buNone/>
            </a:pPr>
            <a:endParaRPr lang="en-GB" sz="2000" dirty="0"/>
          </a:p>
          <a:p>
            <a:pPr marL="0" indent="0">
              <a:lnSpc>
                <a:spcPct val="100000"/>
              </a:lnSpc>
              <a:buNone/>
            </a:pPr>
            <a:endParaRPr lang="en-GB" sz="2000" dirty="0"/>
          </a:p>
          <a:p>
            <a:pPr marL="0" indent="0">
              <a:lnSpc>
                <a:spcPct val="100000"/>
              </a:lnSpc>
              <a:buNone/>
            </a:pPr>
            <a:endParaRPr lang="en-GB" sz="2000" dirty="0"/>
          </a:p>
          <a:p>
            <a:pPr marL="0" indent="0">
              <a:lnSpc>
                <a:spcPct val="100000"/>
              </a:lnSpc>
              <a:buNone/>
            </a:pPr>
            <a:r>
              <a:rPr lang="en-GB" sz="2000" dirty="0"/>
              <a:t>Selecting by types of element</a:t>
            </a:r>
          </a:p>
          <a:p>
            <a:pPr marL="0" indent="0">
              <a:lnSpc>
                <a:spcPct val="100000"/>
              </a:lnSpc>
              <a:buNone/>
            </a:pPr>
            <a:endParaRPr lang="en-GB" sz="2000" dirty="0"/>
          </a:p>
          <a:p>
            <a:pPr marL="0" indent="0">
              <a:lnSpc>
                <a:spcPct val="100000"/>
              </a:lnSpc>
              <a:buNone/>
            </a:pPr>
            <a:endParaRPr lang="en-GB" sz="2000" dirty="0"/>
          </a:p>
          <a:p>
            <a:pPr marL="0" indent="0">
              <a:lnSpc>
                <a:spcPct val="100000"/>
              </a:lnSpc>
              <a:buNone/>
            </a:pPr>
            <a:endParaRPr lang="en-GB" sz="2000" dirty="0"/>
          </a:p>
          <a:p>
            <a:pPr marL="0" indent="0">
              <a:lnSpc>
                <a:spcPct val="100000"/>
              </a:lnSpc>
              <a:buNone/>
            </a:pPr>
            <a:r>
              <a:rPr lang="en-GB" sz="2000" dirty="0"/>
              <a:t>Choosing what isn’t</a:t>
            </a:r>
          </a:p>
        </p:txBody>
      </p:sp>
      <p:sp>
        <p:nvSpPr>
          <p:cNvPr id="2" name="Title 1"/>
          <p:cNvSpPr>
            <a:spLocks noGrp="1"/>
          </p:cNvSpPr>
          <p:nvPr>
            <p:ph type="title"/>
          </p:nvPr>
        </p:nvSpPr>
        <p:spPr>
          <a:prstGeom prst="rect">
            <a:avLst/>
          </a:prstGeom>
        </p:spPr>
        <p:txBody>
          <a:bodyPr>
            <a:normAutofit/>
          </a:bodyPr>
          <a:lstStyle/>
          <a:p>
            <a:r>
              <a:rPr lang="en-GB" dirty="0"/>
              <a:t>Selecting sets of elements with pseudo classes</a:t>
            </a:r>
          </a:p>
        </p:txBody>
      </p:sp>
      <p:sp>
        <p:nvSpPr>
          <p:cNvPr id="4" name="TextBox 3"/>
          <p:cNvSpPr txBox="1"/>
          <p:nvPr/>
        </p:nvSpPr>
        <p:spPr>
          <a:xfrm>
            <a:off x="372998" y="2462945"/>
            <a:ext cx="11404799" cy="400110"/>
          </a:xfrm>
          <a:prstGeom prst="rect">
            <a:avLst/>
          </a:prstGeom>
          <a:solidFill>
            <a:srgbClr val="FFD5FE"/>
          </a:solidFill>
        </p:spPr>
        <p:txBody>
          <a:bodyPr wrap="square">
            <a:spAutoFit/>
          </a:bodyPr>
          <a:lstStyle>
            <a:defPPr>
              <a:defRPr lang="en-GB"/>
            </a:defPPr>
            <a:lvl1pPr>
              <a:defRPr sz="1600">
                <a:latin typeface="Courier New" panose="02070309020205020404" pitchFamily="49" charset="0"/>
                <a:cs typeface="Courier New" panose="02070309020205020404" pitchFamily="49" charset="0"/>
              </a:defRPr>
            </a:lvl1pPr>
          </a:lstStyle>
          <a:p>
            <a:r>
              <a:rPr lang="en-GB" sz="2000" b="1" dirty="0" err="1">
                <a:latin typeface="Source Code Pro" panose="020B0309030403020204" pitchFamily="49" charset="0"/>
                <a:ea typeface="Source Code Pro" panose="020B0309030403020204" pitchFamily="49" charset="0"/>
              </a:rPr>
              <a:t>ul:first-child:last-child</a:t>
            </a:r>
            <a:r>
              <a:rPr lang="en-GB" sz="2000" b="1" dirty="0">
                <a:latin typeface="Source Code Pro" panose="020B0309030403020204" pitchFamily="49" charset="0"/>
                <a:ea typeface="Source Code Pro" panose="020B0309030403020204" pitchFamily="49" charset="0"/>
              </a:rPr>
              <a:t> { background-</a:t>
            </a:r>
            <a:r>
              <a:rPr lang="en-GB" sz="2000" b="1" dirty="0" err="1">
                <a:latin typeface="Source Code Pro" panose="020B0309030403020204" pitchFamily="49" charset="0"/>
                <a:ea typeface="Source Code Pro" panose="020B0309030403020204" pitchFamily="49" charset="0"/>
              </a:rPr>
              <a:t>color</a:t>
            </a:r>
            <a:r>
              <a:rPr lang="en-GB" sz="2000" b="1" dirty="0">
                <a:latin typeface="Source Code Pro" panose="020B0309030403020204" pitchFamily="49" charset="0"/>
                <a:ea typeface="Source Code Pro" panose="020B0309030403020204" pitchFamily="49" charset="0"/>
              </a:rPr>
              <a:t>: red; }</a:t>
            </a:r>
          </a:p>
        </p:txBody>
      </p:sp>
      <p:sp>
        <p:nvSpPr>
          <p:cNvPr id="6" name="TextBox 5"/>
          <p:cNvSpPr txBox="1"/>
          <p:nvPr/>
        </p:nvSpPr>
        <p:spPr>
          <a:xfrm>
            <a:off x="392805" y="1948173"/>
            <a:ext cx="11404800" cy="400110"/>
          </a:xfrm>
          <a:prstGeom prst="rect">
            <a:avLst/>
          </a:prstGeom>
          <a:solidFill>
            <a:srgbClr val="FFD5FE"/>
          </a:solidFill>
        </p:spPr>
        <p:txBody>
          <a:bodyPr wrap="square">
            <a:spAutoFit/>
          </a:bodyPr>
          <a:lstStyle>
            <a:defPPr>
              <a:defRPr lang="en-GB"/>
            </a:defPPr>
            <a:lvl1pPr>
              <a:defRPr sz="1600">
                <a:latin typeface="Courier New" panose="02070309020205020404" pitchFamily="49" charset="0"/>
                <a:cs typeface="Courier New" panose="02070309020205020404" pitchFamily="49" charset="0"/>
              </a:defRPr>
            </a:lvl1pPr>
          </a:lstStyle>
          <a:p>
            <a:r>
              <a:rPr lang="en-GB" sz="2000" b="1" dirty="0" err="1">
                <a:latin typeface="Source Code Pro" panose="020B0309030403020204" pitchFamily="49" charset="0"/>
                <a:ea typeface="Source Code Pro" panose="020B0309030403020204" pitchFamily="49" charset="0"/>
              </a:rPr>
              <a:t>ul:last-child</a:t>
            </a:r>
            <a:r>
              <a:rPr lang="en-GB" sz="2000" b="1" dirty="0">
                <a:latin typeface="Source Code Pro" panose="020B0309030403020204" pitchFamily="49" charset="0"/>
                <a:ea typeface="Source Code Pro" panose="020B0309030403020204" pitchFamily="49" charset="0"/>
              </a:rPr>
              <a:t> { background-</a:t>
            </a:r>
            <a:r>
              <a:rPr lang="en-GB" sz="2000" b="1" dirty="0" err="1">
                <a:latin typeface="Source Code Pro" panose="020B0309030403020204" pitchFamily="49" charset="0"/>
                <a:ea typeface="Source Code Pro" panose="020B0309030403020204" pitchFamily="49" charset="0"/>
              </a:rPr>
              <a:t>color</a:t>
            </a:r>
            <a:r>
              <a:rPr lang="en-GB" sz="2000" b="1" dirty="0">
                <a:latin typeface="Source Code Pro" panose="020B0309030403020204" pitchFamily="49" charset="0"/>
                <a:ea typeface="Source Code Pro" panose="020B0309030403020204" pitchFamily="49" charset="0"/>
              </a:rPr>
              <a:t>: red; }</a:t>
            </a:r>
          </a:p>
        </p:txBody>
      </p:sp>
      <p:sp>
        <p:nvSpPr>
          <p:cNvPr id="7" name="TextBox 6"/>
          <p:cNvSpPr txBox="1"/>
          <p:nvPr/>
        </p:nvSpPr>
        <p:spPr>
          <a:xfrm>
            <a:off x="392805" y="5379694"/>
            <a:ext cx="11404799" cy="1015663"/>
          </a:xfrm>
          <a:prstGeom prst="rect">
            <a:avLst/>
          </a:prstGeom>
          <a:solidFill>
            <a:srgbClr val="FFD5FE"/>
          </a:solidFill>
        </p:spPr>
        <p:txBody>
          <a:bodyPr wrap="square">
            <a:spAutoFit/>
          </a:bodyPr>
          <a:lstStyle>
            <a:defPPr>
              <a:defRPr lang="en-GB"/>
            </a:defPPr>
            <a:lvl1pPr>
              <a:defRPr sz="1600">
                <a:latin typeface="Courier New" panose="02070309020205020404" pitchFamily="49" charset="0"/>
                <a:cs typeface="Courier New" panose="02070309020205020404" pitchFamily="49" charset="0"/>
              </a:defRPr>
            </a:lvl1pPr>
          </a:lstStyle>
          <a:p>
            <a:r>
              <a:rPr lang="en-GB" sz="2000" b="1" dirty="0" err="1">
                <a:latin typeface="Source Code Pro" panose="020B0309030403020204" pitchFamily="49" charset="0"/>
                <a:ea typeface="Source Code Pro" panose="020B0309030403020204" pitchFamily="49" charset="0"/>
              </a:rPr>
              <a:t>input:not</a:t>
            </a:r>
            <a:r>
              <a:rPr lang="en-GB" sz="2000" b="1" dirty="0">
                <a:latin typeface="Source Code Pro" panose="020B0309030403020204" pitchFamily="49" charset="0"/>
                <a:ea typeface="Source Code Pro" panose="020B0309030403020204" pitchFamily="49" charset="0"/>
              </a:rPr>
              <a:t>([type=checkbox]):not([type=radio]) {</a:t>
            </a:r>
          </a:p>
          <a:p>
            <a:r>
              <a:rPr lang="en-GB" sz="2000" b="1" dirty="0">
                <a:latin typeface="Source Code Pro" panose="020B0309030403020204" pitchFamily="49" charset="0"/>
                <a:ea typeface="Source Code Pro" panose="020B0309030403020204" pitchFamily="49" charset="0"/>
              </a:rPr>
              <a:t>    display: block; width: 12em;</a:t>
            </a:r>
          </a:p>
          <a:p>
            <a:r>
              <a:rPr lang="en-GB" sz="2000" b="1" dirty="0">
                <a:latin typeface="Source Code Pro" panose="020B0309030403020204" pitchFamily="49" charset="0"/>
                <a:ea typeface="Source Code Pro" panose="020B0309030403020204" pitchFamily="49" charset="0"/>
              </a:rPr>
              <a:t>}</a:t>
            </a:r>
          </a:p>
        </p:txBody>
      </p:sp>
      <p:sp>
        <p:nvSpPr>
          <p:cNvPr id="8" name="TextBox 7"/>
          <p:cNvSpPr txBox="1"/>
          <p:nvPr/>
        </p:nvSpPr>
        <p:spPr>
          <a:xfrm>
            <a:off x="392805" y="4130544"/>
            <a:ext cx="11404799" cy="400110"/>
          </a:xfrm>
          <a:prstGeom prst="rect">
            <a:avLst/>
          </a:prstGeom>
          <a:solidFill>
            <a:srgbClr val="FFD5FE"/>
          </a:solidFill>
        </p:spPr>
        <p:txBody>
          <a:bodyPr wrap="square">
            <a:spAutoFit/>
          </a:bodyPr>
          <a:lstStyle>
            <a:defPPr>
              <a:defRPr lang="en-GB"/>
            </a:defPPr>
            <a:lvl1pPr>
              <a:defRPr sz="1600">
                <a:latin typeface="Courier New" panose="02070309020205020404" pitchFamily="49" charset="0"/>
                <a:cs typeface="Courier New" panose="02070309020205020404" pitchFamily="49" charset="0"/>
              </a:defRPr>
            </a:lvl1pPr>
          </a:lstStyle>
          <a:p>
            <a:r>
              <a:rPr lang="en-GB" sz="2000" b="1" dirty="0">
                <a:latin typeface="Source Code Pro" panose="020B0309030403020204" pitchFamily="49" charset="0"/>
                <a:ea typeface="Source Code Pro" panose="020B0309030403020204" pitchFamily="49" charset="0"/>
              </a:rPr>
              <a:t>p:last-of-type { background-</a:t>
            </a:r>
            <a:r>
              <a:rPr lang="en-GB" sz="2000" b="1" dirty="0" err="1">
                <a:latin typeface="Source Code Pro" panose="020B0309030403020204" pitchFamily="49" charset="0"/>
                <a:ea typeface="Source Code Pro" panose="020B0309030403020204" pitchFamily="49" charset="0"/>
              </a:rPr>
              <a:t>color</a:t>
            </a:r>
            <a:r>
              <a:rPr lang="en-GB" sz="2000" b="1" dirty="0">
                <a:latin typeface="Source Code Pro" panose="020B0309030403020204" pitchFamily="49" charset="0"/>
                <a:ea typeface="Source Code Pro" panose="020B0309030403020204" pitchFamily="49" charset="0"/>
              </a:rPr>
              <a:t>: red; } </a:t>
            </a:r>
          </a:p>
        </p:txBody>
      </p:sp>
      <p:sp>
        <p:nvSpPr>
          <p:cNvPr id="9" name="TextBox 8"/>
          <p:cNvSpPr txBox="1"/>
          <p:nvPr/>
        </p:nvSpPr>
        <p:spPr>
          <a:xfrm>
            <a:off x="372997" y="3659290"/>
            <a:ext cx="11404799" cy="400110"/>
          </a:xfrm>
          <a:prstGeom prst="rect">
            <a:avLst/>
          </a:prstGeom>
          <a:solidFill>
            <a:srgbClr val="FFD5FE"/>
          </a:solidFill>
        </p:spPr>
        <p:txBody>
          <a:bodyPr wrap="square">
            <a:spAutoFit/>
          </a:bodyPr>
          <a:lstStyle>
            <a:defPPr>
              <a:defRPr lang="en-GB"/>
            </a:defPPr>
            <a:lvl1pPr>
              <a:defRPr sz="1600">
                <a:latin typeface="Courier New" panose="02070309020205020404" pitchFamily="49" charset="0"/>
                <a:cs typeface="Courier New" panose="02070309020205020404" pitchFamily="49" charset="0"/>
              </a:defRPr>
            </a:lvl1pPr>
          </a:lstStyle>
          <a:p>
            <a:r>
              <a:rPr lang="en-GB" sz="2000" b="1" dirty="0" err="1">
                <a:latin typeface="Source Code Pro" panose="020B0309030403020204" pitchFamily="49" charset="0"/>
                <a:ea typeface="Source Code Pro" panose="020B0309030403020204" pitchFamily="49" charset="0"/>
              </a:rPr>
              <a:t>article:first-of-type</a:t>
            </a:r>
            <a:r>
              <a:rPr lang="en-GB" sz="2000" b="1" dirty="0">
                <a:latin typeface="Source Code Pro" panose="020B0309030403020204" pitchFamily="49" charset="0"/>
                <a:ea typeface="Source Code Pro" panose="020B0309030403020204" pitchFamily="49" charset="0"/>
              </a:rPr>
              <a:t> { background-</a:t>
            </a:r>
            <a:r>
              <a:rPr lang="en-GB" sz="2000" b="1" dirty="0" err="1">
                <a:latin typeface="Source Code Pro" panose="020B0309030403020204" pitchFamily="49" charset="0"/>
                <a:ea typeface="Source Code Pro" panose="020B0309030403020204" pitchFamily="49" charset="0"/>
              </a:rPr>
              <a:t>color</a:t>
            </a:r>
            <a:r>
              <a:rPr lang="en-GB" sz="2000" b="1" dirty="0">
                <a:latin typeface="Source Code Pro" panose="020B0309030403020204" pitchFamily="49" charset="0"/>
                <a:ea typeface="Source Code Pro" panose="020B0309030403020204" pitchFamily="49" charset="0"/>
              </a:rPr>
              <a:t>: red; } </a:t>
            </a:r>
          </a:p>
        </p:txBody>
      </p:sp>
    </p:spTree>
    <p:extLst>
      <p:ext uri="{BB962C8B-B14F-4D97-AF65-F5344CB8AC3E}">
        <p14:creationId xmlns:p14="http://schemas.microsoft.com/office/powerpoint/2010/main" val="220689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Grp="1" noChangeArrowheads="1"/>
          </p:cNvSpPr>
          <p:nvPr>
            <p:ph type="body" sz="quarter" idx="10"/>
          </p:nvPr>
        </p:nvSpPr>
        <p:spPr>
          <a:xfrm>
            <a:off x="393600" y="1435713"/>
            <a:ext cx="11161713" cy="4328725"/>
          </a:xfrm>
          <a:prstGeom prst="rect">
            <a:avLst/>
          </a:prstGeom>
        </p:spPr>
        <p:txBody>
          <a:bodyPr/>
          <a:lstStyle/>
          <a:p>
            <a:pPr marL="0" indent="0">
              <a:lnSpc>
                <a:spcPct val="100000"/>
              </a:lnSpc>
              <a:spcAft>
                <a:spcPts val="0"/>
              </a:spcAft>
              <a:buNone/>
            </a:pPr>
            <a:r>
              <a:rPr lang="en-GB" dirty="0"/>
              <a:t>(Dynamic) pseudo classes, elements...</a:t>
            </a:r>
          </a:p>
          <a:p>
            <a:pPr lvl="1">
              <a:lnSpc>
                <a:spcPct val="100000"/>
              </a:lnSpc>
              <a:buFont typeface="Arial" panose="020B0604020202020204" pitchFamily="34" charset="0"/>
              <a:buChar char="•"/>
            </a:pPr>
            <a:r>
              <a:rPr lang="en-GB" sz="1800" dirty="0"/>
              <a:t>Applying to user actions (pseudo classes)</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r>
              <a:rPr lang="en-GB" sz="1800" dirty="0"/>
              <a:t>Applying to placement (pseudo elements)</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r>
              <a:rPr lang="en-GB" sz="1800" dirty="0"/>
              <a:t>Selection pseudo element</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p:txBody>
      </p:sp>
      <p:sp>
        <p:nvSpPr>
          <p:cNvPr id="5122" name="Rectangle 7"/>
          <p:cNvSpPr>
            <a:spLocks noGrp="1" noChangeArrowheads="1"/>
          </p:cNvSpPr>
          <p:nvPr>
            <p:ph type="title"/>
          </p:nvPr>
        </p:nvSpPr>
        <p:spPr>
          <a:prstGeom prst="rect">
            <a:avLst/>
          </a:prstGeom>
        </p:spPr>
        <p:txBody>
          <a:bodyPr>
            <a:normAutofit/>
          </a:bodyPr>
          <a:lstStyle/>
          <a:p>
            <a:r>
              <a:rPr lang="en-GB" dirty="0"/>
              <a:t>Pseudo classes and elements</a:t>
            </a:r>
          </a:p>
        </p:txBody>
      </p:sp>
      <p:sp>
        <p:nvSpPr>
          <p:cNvPr id="5124" name="Text Box 4"/>
          <p:cNvSpPr txBox="1">
            <a:spLocks noChangeArrowheads="1"/>
          </p:cNvSpPr>
          <p:nvPr/>
        </p:nvSpPr>
        <p:spPr bwMode="auto">
          <a:xfrm>
            <a:off x="393030" y="2231545"/>
            <a:ext cx="11404800" cy="1631858"/>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US" b="1" dirty="0">
                <a:latin typeface="Source Code Pro" panose="020B0309030403020204" pitchFamily="49" charset="0"/>
                <a:ea typeface="Source Code Pro" panose="020B0309030403020204" pitchFamily="49" charset="0"/>
              </a:rPr>
              <a:t>:active { color: blue; }</a:t>
            </a:r>
          </a:p>
          <a:p>
            <a:r>
              <a:rPr lang="en-US" b="1" dirty="0">
                <a:latin typeface="Source Code Pro" panose="020B0309030403020204" pitchFamily="49" charset="0"/>
                <a:ea typeface="Source Code Pro" panose="020B0309030403020204" pitchFamily="49" charset="0"/>
              </a:rPr>
              <a:t>:hover { color: blue; }</a:t>
            </a:r>
          </a:p>
          <a:p>
            <a:r>
              <a:rPr lang="en-US" b="1" dirty="0">
                <a:latin typeface="Source Code Pro" panose="020B0309030403020204" pitchFamily="49" charset="0"/>
                <a:ea typeface="Source Code Pro" panose="020B0309030403020204" pitchFamily="49" charset="0"/>
              </a:rPr>
              <a:t>:focus { color: blue; }</a:t>
            </a:r>
          </a:p>
          <a:p>
            <a:r>
              <a:rPr lang="en-US" b="1" dirty="0">
                <a:latin typeface="Source Code Pro" panose="020B0309030403020204" pitchFamily="49" charset="0"/>
                <a:ea typeface="Source Code Pro" panose="020B0309030403020204" pitchFamily="49" charset="0"/>
              </a:rPr>
              <a:t>:link { color: blue; }</a:t>
            </a:r>
          </a:p>
          <a:p>
            <a:r>
              <a:rPr lang="en-US" b="1" dirty="0">
                <a:latin typeface="Source Code Pro" panose="020B0309030403020204" pitchFamily="49" charset="0"/>
                <a:ea typeface="Source Code Pro" panose="020B0309030403020204" pitchFamily="49" charset="0"/>
              </a:rPr>
              <a:t>:visited { color: blue; }</a:t>
            </a:r>
          </a:p>
        </p:txBody>
      </p:sp>
      <p:sp>
        <p:nvSpPr>
          <p:cNvPr id="5125" name="Text Box 5"/>
          <p:cNvSpPr txBox="1">
            <a:spLocks noChangeArrowheads="1"/>
          </p:cNvSpPr>
          <p:nvPr/>
        </p:nvSpPr>
        <p:spPr bwMode="auto">
          <a:xfrm>
            <a:off x="393030" y="4241670"/>
            <a:ext cx="11404800" cy="1324081"/>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US" b="1" dirty="0">
                <a:latin typeface="Source Code Pro" panose="020B0309030403020204" pitchFamily="49" charset="0"/>
                <a:ea typeface="Source Code Pro" panose="020B0309030403020204" pitchFamily="49" charset="0"/>
              </a:rPr>
              <a:t>::after { color: blue; }</a:t>
            </a:r>
          </a:p>
          <a:p>
            <a:r>
              <a:rPr lang="en-US" b="1" dirty="0">
                <a:latin typeface="Source Code Pro" panose="020B0309030403020204" pitchFamily="49" charset="0"/>
                <a:ea typeface="Source Code Pro" panose="020B0309030403020204" pitchFamily="49" charset="0"/>
              </a:rPr>
              <a:t>::before { color: blue; }</a:t>
            </a:r>
          </a:p>
          <a:p>
            <a:r>
              <a:rPr lang="en-US" b="1" dirty="0">
                <a:latin typeface="Source Code Pro" panose="020B0309030403020204" pitchFamily="49" charset="0"/>
                <a:ea typeface="Source Code Pro" panose="020B0309030403020204" pitchFamily="49" charset="0"/>
              </a:rPr>
              <a:t>::first-letter { color: blue; }</a:t>
            </a:r>
          </a:p>
          <a:p>
            <a:r>
              <a:rPr lang="en-US" b="1" dirty="0">
                <a:latin typeface="Source Code Pro" panose="020B0309030403020204" pitchFamily="49" charset="0"/>
                <a:ea typeface="Source Code Pro" panose="020B0309030403020204" pitchFamily="49" charset="0"/>
              </a:rPr>
              <a:t>::first-line { color: blue; }</a:t>
            </a:r>
          </a:p>
        </p:txBody>
      </p:sp>
      <p:sp>
        <p:nvSpPr>
          <p:cNvPr id="7" name="Text Box 5"/>
          <p:cNvSpPr txBox="1">
            <a:spLocks noChangeArrowheads="1"/>
          </p:cNvSpPr>
          <p:nvPr/>
        </p:nvSpPr>
        <p:spPr bwMode="auto">
          <a:xfrm>
            <a:off x="393030" y="6027775"/>
            <a:ext cx="11404800" cy="400752"/>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US" b="1" dirty="0">
                <a:latin typeface="Source Code Pro" panose="020B0309030403020204" pitchFamily="49" charset="0"/>
                <a:ea typeface="Source Code Pro" panose="020B0309030403020204" pitchFamily="49" charset="0"/>
              </a:rPr>
              <a:t>::selection { color: blue; }</a:t>
            </a:r>
          </a:p>
        </p:txBody>
      </p:sp>
    </p:spTree>
    <p:extLst>
      <p:ext uri="{BB962C8B-B14F-4D97-AF65-F5344CB8AC3E}">
        <p14:creationId xmlns:p14="http://schemas.microsoft.com/office/powerpoint/2010/main" val="483997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p:cNvSpPr>
            <a:spLocks noGrp="1" noChangeArrowheads="1"/>
          </p:cNvSpPr>
          <p:nvPr>
            <p:ph type="body" sz="quarter" idx="10"/>
          </p:nvPr>
        </p:nvSpPr>
        <p:spPr>
          <a:prstGeom prst="rect">
            <a:avLst/>
          </a:prstGeom>
        </p:spPr>
        <p:txBody>
          <a:bodyPr/>
          <a:lstStyle/>
          <a:p>
            <a:pPr marL="0" indent="0">
              <a:lnSpc>
                <a:spcPct val="100000"/>
              </a:lnSpc>
              <a:buNone/>
            </a:pPr>
            <a:r>
              <a:rPr lang="en-GB" sz="2000" dirty="0"/>
              <a:t>Recall: in the cascade styles are sorted by specificity</a:t>
            </a:r>
          </a:p>
          <a:p>
            <a:pPr lvl="1">
              <a:lnSpc>
                <a:spcPct val="100000"/>
              </a:lnSpc>
              <a:buFont typeface="Arial" panose="020B0604020202020204" pitchFamily="34" charset="0"/>
              <a:buChar char="•"/>
            </a:pPr>
            <a:r>
              <a:rPr lang="en-GB" sz="1800" dirty="0"/>
              <a:t>Latter rules are more specific that earlier rules</a:t>
            </a:r>
          </a:p>
          <a:p>
            <a:pPr lvl="1">
              <a:lnSpc>
                <a:spcPct val="100000"/>
              </a:lnSpc>
            </a:pPr>
            <a:endParaRPr lang="en-GB" sz="1800" dirty="0"/>
          </a:p>
          <a:p>
            <a:pPr marL="0" indent="0">
              <a:lnSpc>
                <a:spcPct val="100000"/>
              </a:lnSpc>
              <a:buNone/>
            </a:pPr>
            <a:r>
              <a:rPr lang="en-GB" sz="2000" dirty="0"/>
              <a:t>Hence for link pseudo classes to work use this order</a:t>
            </a:r>
          </a:p>
        </p:txBody>
      </p:sp>
      <p:sp>
        <p:nvSpPr>
          <p:cNvPr id="6146" name="Rectangle 5"/>
          <p:cNvSpPr>
            <a:spLocks noGrp="1" noChangeArrowheads="1"/>
          </p:cNvSpPr>
          <p:nvPr>
            <p:ph type="title"/>
          </p:nvPr>
        </p:nvSpPr>
        <p:spPr>
          <a:prstGeom prst="rect">
            <a:avLst/>
          </a:prstGeom>
        </p:spPr>
        <p:txBody>
          <a:bodyPr>
            <a:normAutofit/>
          </a:bodyPr>
          <a:lstStyle/>
          <a:p>
            <a:r>
              <a:rPr lang="en-GB" dirty="0"/>
              <a:t>Pseudo classes specificity</a:t>
            </a:r>
          </a:p>
        </p:txBody>
      </p:sp>
      <p:sp>
        <p:nvSpPr>
          <p:cNvPr id="6148" name="Text Box 4"/>
          <p:cNvSpPr txBox="1">
            <a:spLocks noChangeArrowheads="1"/>
          </p:cNvSpPr>
          <p:nvPr/>
        </p:nvSpPr>
        <p:spPr bwMode="auto">
          <a:xfrm>
            <a:off x="393600" y="2887493"/>
            <a:ext cx="11404800" cy="2431435"/>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US" sz="2400" b="1" dirty="0">
                <a:latin typeface="Source Code Pro" panose="020B0309030403020204" pitchFamily="49" charset="0"/>
                <a:ea typeface="Source Code Pro" panose="020B0309030403020204" pitchFamily="49" charset="0"/>
              </a:rPr>
              <a:t>a 			{color: black; } </a:t>
            </a:r>
          </a:p>
          <a:p>
            <a:endParaRPr lang="en-US" sz="800" b="1" dirty="0">
              <a:latin typeface="Source Code Pro" panose="020B0309030403020204" pitchFamily="49" charset="0"/>
              <a:ea typeface="Source Code Pro" panose="020B0309030403020204" pitchFamily="49" charset="0"/>
            </a:endParaRPr>
          </a:p>
          <a:p>
            <a:r>
              <a:rPr lang="en-US" sz="2400" b="1" dirty="0" err="1">
                <a:latin typeface="Source Code Pro" panose="020B0309030403020204" pitchFamily="49" charset="0"/>
                <a:ea typeface="Source Code Pro" panose="020B0309030403020204" pitchFamily="49" charset="0"/>
              </a:rPr>
              <a:t>a:link</a:t>
            </a:r>
            <a:r>
              <a:rPr lang="en-US" sz="2400" b="1" dirty="0">
                <a:latin typeface="Source Code Pro" panose="020B0309030403020204" pitchFamily="49" charset="0"/>
                <a:ea typeface="Source Code Pro" panose="020B0309030403020204" pitchFamily="49" charset="0"/>
              </a:rPr>
              <a:t> 		{color: blue; }</a:t>
            </a:r>
          </a:p>
          <a:p>
            <a:endParaRPr lang="en-US" sz="800" b="1" dirty="0">
              <a:latin typeface="Source Code Pro" panose="020B0309030403020204" pitchFamily="49" charset="0"/>
              <a:ea typeface="Source Code Pro" panose="020B0309030403020204" pitchFamily="49" charset="0"/>
            </a:endParaRPr>
          </a:p>
          <a:p>
            <a:r>
              <a:rPr lang="en-US" sz="2400" b="1" dirty="0" err="1">
                <a:latin typeface="Source Code Pro" panose="020B0309030403020204" pitchFamily="49" charset="0"/>
                <a:ea typeface="Source Code Pro" panose="020B0309030403020204" pitchFamily="49" charset="0"/>
              </a:rPr>
              <a:t>a:visited</a:t>
            </a:r>
            <a:r>
              <a:rPr lang="en-US" sz="2400" b="1" dirty="0">
                <a:latin typeface="Source Code Pro" panose="020B0309030403020204" pitchFamily="49" charset="0"/>
                <a:ea typeface="Source Code Pro" panose="020B0309030403020204" pitchFamily="49" charset="0"/>
              </a:rPr>
              <a:t> 		{color: red; }</a:t>
            </a:r>
          </a:p>
          <a:p>
            <a:endParaRPr lang="en-US" sz="800" b="1" dirty="0">
              <a:latin typeface="Source Code Pro" panose="020B0309030403020204" pitchFamily="49" charset="0"/>
              <a:ea typeface="Source Code Pro" panose="020B0309030403020204" pitchFamily="49" charset="0"/>
            </a:endParaRPr>
          </a:p>
          <a:p>
            <a:r>
              <a:rPr lang="en-US" sz="2400" b="1" dirty="0">
                <a:latin typeface="Source Code Pro" panose="020B0309030403020204" pitchFamily="49" charset="0"/>
                <a:ea typeface="Source Code Pro" panose="020B0309030403020204" pitchFamily="49" charset="0"/>
              </a:rPr>
              <a:t>a:hover 		{color: green; }</a:t>
            </a:r>
          </a:p>
          <a:p>
            <a:endParaRPr lang="en-US" sz="800" b="1" dirty="0">
              <a:latin typeface="Source Code Pro" panose="020B0309030403020204" pitchFamily="49" charset="0"/>
              <a:ea typeface="Source Code Pro" panose="020B0309030403020204" pitchFamily="49" charset="0"/>
            </a:endParaRPr>
          </a:p>
          <a:p>
            <a:r>
              <a:rPr lang="en-US" sz="2400" b="1" dirty="0">
                <a:latin typeface="Source Code Pro" panose="020B0309030403020204" pitchFamily="49" charset="0"/>
                <a:ea typeface="Source Code Pro" panose="020B0309030403020204" pitchFamily="49" charset="0"/>
              </a:rPr>
              <a:t>a:active 		{color: orange; }</a:t>
            </a:r>
          </a:p>
        </p:txBody>
      </p:sp>
    </p:spTree>
    <p:extLst>
      <p:ext uri="{BB962C8B-B14F-4D97-AF65-F5344CB8AC3E}">
        <p14:creationId xmlns:p14="http://schemas.microsoft.com/office/powerpoint/2010/main" val="315772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6"/>
          <p:cNvSpPr>
            <a:spLocks noGrp="1" noChangeArrowheads="1"/>
          </p:cNvSpPr>
          <p:nvPr>
            <p:ph type="body" sz="quarter" idx="10"/>
          </p:nvPr>
        </p:nvSpPr>
        <p:spPr>
          <a:prstGeom prst="rect">
            <a:avLst/>
          </a:prstGeom>
        </p:spPr>
        <p:txBody>
          <a:bodyPr/>
          <a:lstStyle/>
          <a:p>
            <a:pPr marL="0" indent="0">
              <a:lnSpc>
                <a:spcPct val="100000"/>
              </a:lnSpc>
              <a:spcBef>
                <a:spcPts val="1200"/>
              </a:spcBef>
              <a:buNone/>
            </a:pPr>
            <a:r>
              <a:rPr lang="en-GB" sz="2000" dirty="0"/>
              <a:t>Used to insert content before or after an element</a:t>
            </a:r>
          </a:p>
          <a:p>
            <a:pPr lvl="1">
              <a:lnSpc>
                <a:spcPct val="100000"/>
              </a:lnSpc>
              <a:buFont typeface="Arial" panose="020B0604020202020204" pitchFamily="34" charset="0"/>
              <a:buChar char="•"/>
            </a:pPr>
            <a:r>
              <a:rPr lang="en-GB" sz="1800" dirty="0"/>
              <a:t>Can be specific content, counters or values of attributes</a:t>
            </a:r>
          </a:p>
          <a:p>
            <a:pPr marL="0" indent="0">
              <a:lnSpc>
                <a:spcPct val="100000"/>
              </a:lnSpc>
              <a:spcBef>
                <a:spcPts val="1200"/>
              </a:spcBef>
              <a:buNone/>
            </a:pPr>
            <a:r>
              <a:rPr lang="en-GB" sz="2000" dirty="0"/>
              <a:t>Specify style and content of inserted content</a:t>
            </a:r>
          </a:p>
          <a:p>
            <a:pPr lvl="1">
              <a:lnSpc>
                <a:spcPct val="100000"/>
              </a:lnSpc>
              <a:buFont typeface="Arial" panose="020B0604020202020204" pitchFamily="34" charset="0"/>
              <a:buChar char="•"/>
            </a:pPr>
            <a:r>
              <a:rPr lang="en-GB" sz="1800" dirty="0"/>
              <a:t>content: 	normal | none |  &lt;string&gt; | &lt;</a:t>
            </a:r>
            <a:r>
              <a:rPr lang="en-GB" sz="1800" dirty="0" err="1"/>
              <a:t>uri</a:t>
            </a:r>
            <a:r>
              <a:rPr lang="en-GB" sz="1800" dirty="0"/>
              <a:t>&gt; | &lt;counter&gt; |</a:t>
            </a:r>
            <a:br>
              <a:rPr lang="en-GB" sz="1800" dirty="0"/>
            </a:br>
            <a:r>
              <a:rPr lang="en-GB" sz="1800" dirty="0"/>
              <a:t> 		</a:t>
            </a:r>
            <a:r>
              <a:rPr lang="en-GB" sz="1800" dirty="0" err="1"/>
              <a:t>attr</a:t>
            </a:r>
            <a:r>
              <a:rPr lang="en-GB" sz="1800" dirty="0"/>
              <a:t>(&lt;identifier&gt;) | open-quote | close-quote | </a:t>
            </a:r>
            <a:br>
              <a:rPr lang="en-GB" sz="1800" dirty="0"/>
            </a:br>
            <a:r>
              <a:rPr lang="en-GB" sz="1800" dirty="0"/>
              <a:t>		no-open-quote | no-close-quote | inherit</a:t>
            </a:r>
            <a:endParaRPr lang="en-GB" dirty="0"/>
          </a:p>
          <a:p>
            <a:pPr>
              <a:buFont typeface="Arial" panose="020B0604020202020204" pitchFamily="34" charset="0"/>
              <a:buChar char="•"/>
            </a:pPr>
            <a:endParaRPr lang="en-GB" dirty="0"/>
          </a:p>
        </p:txBody>
      </p:sp>
      <p:sp>
        <p:nvSpPr>
          <p:cNvPr id="7170" name="Rectangle 5"/>
          <p:cNvSpPr>
            <a:spLocks noGrp="1" noChangeArrowheads="1"/>
          </p:cNvSpPr>
          <p:nvPr>
            <p:ph type="title"/>
          </p:nvPr>
        </p:nvSpPr>
        <p:spPr>
          <a:prstGeom prst="rect">
            <a:avLst/>
          </a:prstGeom>
        </p:spPr>
        <p:txBody>
          <a:bodyPr>
            <a:normAutofit/>
          </a:bodyPr>
          <a:lstStyle/>
          <a:p>
            <a:r>
              <a:rPr lang="en-GB" dirty="0"/>
              <a:t>before: and after:</a:t>
            </a:r>
          </a:p>
        </p:txBody>
      </p:sp>
      <p:sp>
        <p:nvSpPr>
          <p:cNvPr id="7172" name="Text Box 4"/>
          <p:cNvSpPr txBox="1">
            <a:spLocks noChangeArrowheads="1"/>
          </p:cNvSpPr>
          <p:nvPr/>
        </p:nvSpPr>
        <p:spPr bwMode="auto">
          <a:xfrm>
            <a:off x="392806" y="4369732"/>
            <a:ext cx="11404800" cy="1938992"/>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err="1">
                <a:latin typeface="Source Code Pro" panose="020B0309030403020204" pitchFamily="49" charset="0"/>
                <a:ea typeface="Source Code Pro" panose="020B0309030403020204" pitchFamily="49" charset="0"/>
              </a:rPr>
              <a:t>p.note:before</a:t>
            </a:r>
            <a:r>
              <a:rPr lang="en-GB" b="1" dirty="0">
                <a:latin typeface="Source Code Pro" panose="020B0309030403020204" pitchFamily="49" charset="0"/>
                <a:ea typeface="Source Code Pro" panose="020B0309030403020204" pitchFamily="49" charset="0"/>
              </a:rPr>
              <a:t> { font-weight: bold; content: "Note: </a:t>
            </a:r>
            <a:r>
              <a:rPr lang="en-GB" altLang="en-US" b="1" dirty="0">
                <a:latin typeface="Source Code Pro" panose="020B0309030403020204" pitchFamily="49" charset="0"/>
                <a:ea typeface="Source Code Pro" panose="020B0309030403020204" pitchFamily="49" charset="0"/>
              </a:rPr>
              <a:t>"</a:t>
            </a:r>
            <a:r>
              <a:rPr lang="en-GB" b="1" dirty="0">
                <a:latin typeface="Source Code Pro" panose="020B0309030403020204" pitchFamily="49" charset="0"/>
                <a:ea typeface="Source Code Pro" panose="020B0309030403020204" pitchFamily="49" charset="0"/>
              </a:rPr>
              <a:t>; }</a:t>
            </a:r>
          </a:p>
          <a:p>
            <a:endParaRPr lang="en-GB" b="1" dirty="0">
              <a:latin typeface="Source Code Pro" panose="020B0309030403020204" pitchFamily="49" charset="0"/>
              <a:ea typeface="Source Code Pro" panose="020B0309030403020204" pitchFamily="49" charset="0"/>
            </a:endParaRPr>
          </a:p>
          <a:p>
            <a:r>
              <a:rPr lang="en-GB" b="1" dirty="0">
                <a:latin typeface="Source Code Pro" panose="020B0309030403020204" pitchFamily="49" charset="0"/>
                <a:ea typeface="Source Code Pro" panose="020B0309030403020204" pitchFamily="49" charset="0"/>
              </a:rPr>
              <a:t>h1:before {</a:t>
            </a:r>
          </a:p>
          <a:p>
            <a:r>
              <a:rPr lang="en-GB" b="1" dirty="0">
                <a:latin typeface="Source Code Pro" panose="020B0309030403020204" pitchFamily="49" charset="0"/>
                <a:ea typeface="Source Code Pro" panose="020B0309030403020204" pitchFamily="49" charset="0"/>
              </a:rPr>
              <a:t>  content: "Chapter " counter(chapter) </a:t>
            </a:r>
            <a:r>
              <a:rPr lang="en-GB" altLang="en-US" b="1" dirty="0">
                <a:latin typeface="Source Code Pro" panose="020B0309030403020204" pitchFamily="49" charset="0"/>
                <a:ea typeface="Source Code Pro" panose="020B0309030403020204" pitchFamily="49" charset="0"/>
              </a:rPr>
              <a:t>"</a:t>
            </a:r>
            <a:r>
              <a:rPr lang="en-GB" b="1" dirty="0">
                <a:latin typeface="Source Code Pro" panose="020B0309030403020204" pitchFamily="49" charset="0"/>
                <a:ea typeface="Source Code Pro" panose="020B0309030403020204" pitchFamily="49" charset="0"/>
              </a:rPr>
              <a:t>.";</a:t>
            </a:r>
          </a:p>
          <a:p>
            <a:r>
              <a:rPr lang="en-GB" b="1" dirty="0">
                <a:latin typeface="Source Code Pro" panose="020B0309030403020204" pitchFamily="49" charset="0"/>
                <a:ea typeface="Source Code Pro" panose="020B0309030403020204" pitchFamily="49" charset="0"/>
              </a:rPr>
              <a:t>  counter-increment: chapter;</a:t>
            </a:r>
          </a:p>
          <a:p>
            <a:r>
              <a:rPr lang="en-GB" b="1" dirty="0">
                <a:latin typeface="Source Code Pro" panose="020B0309030403020204" pitchFamily="49" charset="0"/>
                <a:ea typeface="Source Code Pro" panose="020B0309030403020204" pitchFamily="49" charset="0"/>
              </a:rPr>
              <a:t>}</a:t>
            </a:r>
          </a:p>
        </p:txBody>
      </p:sp>
    </p:spTree>
    <p:extLst>
      <p:ext uri="{BB962C8B-B14F-4D97-AF65-F5344CB8AC3E}">
        <p14:creationId xmlns:p14="http://schemas.microsoft.com/office/powerpoint/2010/main" val="3808965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lstStyle/>
          <a:p>
            <a:pPr>
              <a:lnSpc>
                <a:spcPct val="100000"/>
              </a:lnSpc>
              <a:spcBef>
                <a:spcPts val="600"/>
              </a:spcBef>
              <a:buFont typeface="Arial" panose="020B0604020202020204" pitchFamily="34" charset="0"/>
              <a:buChar char="•"/>
            </a:pPr>
            <a:r>
              <a:rPr lang="en-GB" sz="2000" dirty="0"/>
              <a:t>= operator finds attributes whose value exactly matches</a:t>
            </a:r>
          </a:p>
          <a:p>
            <a:pPr>
              <a:lnSpc>
                <a:spcPct val="100000"/>
              </a:lnSpc>
              <a:spcBef>
                <a:spcPts val="600"/>
              </a:spcBef>
              <a:buFont typeface="Arial" panose="020B0604020202020204" pitchFamily="34" charset="0"/>
              <a:buChar char="•"/>
            </a:pPr>
            <a:endParaRPr lang="en-GB" sz="2000" dirty="0"/>
          </a:p>
          <a:p>
            <a:pPr>
              <a:lnSpc>
                <a:spcPct val="100000"/>
              </a:lnSpc>
              <a:spcBef>
                <a:spcPts val="600"/>
              </a:spcBef>
              <a:buFont typeface="Arial" panose="020B0604020202020204" pitchFamily="34" charset="0"/>
              <a:buChar char="•"/>
            </a:pPr>
            <a:r>
              <a:rPr lang="en-GB" sz="2000" dirty="0"/>
              <a:t>^= operator finds attributes starting with a value</a:t>
            </a:r>
          </a:p>
          <a:p>
            <a:pPr>
              <a:lnSpc>
                <a:spcPct val="100000"/>
              </a:lnSpc>
              <a:spcBef>
                <a:spcPts val="600"/>
              </a:spcBef>
              <a:buFont typeface="Arial" panose="020B0604020202020204" pitchFamily="34" charset="0"/>
              <a:buChar char="•"/>
            </a:pPr>
            <a:endParaRPr lang="en-GB" sz="2000" dirty="0"/>
          </a:p>
          <a:p>
            <a:pPr>
              <a:lnSpc>
                <a:spcPct val="100000"/>
              </a:lnSpc>
              <a:spcBef>
                <a:spcPts val="600"/>
              </a:spcBef>
              <a:buFont typeface="Arial" panose="020B0604020202020204" pitchFamily="34" charset="0"/>
              <a:buChar char="•"/>
            </a:pPr>
            <a:r>
              <a:rPr lang="en-GB" sz="2000" dirty="0"/>
              <a:t>$= operator finds any element attributes ending with a value</a:t>
            </a:r>
          </a:p>
          <a:p>
            <a:pPr>
              <a:lnSpc>
                <a:spcPct val="100000"/>
              </a:lnSpc>
              <a:spcBef>
                <a:spcPts val="600"/>
              </a:spcBef>
              <a:buFont typeface="Arial" panose="020B0604020202020204" pitchFamily="34" charset="0"/>
              <a:buChar char="•"/>
            </a:pPr>
            <a:endParaRPr lang="en-GB" sz="2000" dirty="0"/>
          </a:p>
          <a:p>
            <a:pPr>
              <a:lnSpc>
                <a:spcPct val="100000"/>
              </a:lnSpc>
              <a:spcBef>
                <a:spcPts val="600"/>
              </a:spcBef>
              <a:buFont typeface="Arial" panose="020B0604020202020204" pitchFamily="34" charset="0"/>
              <a:buChar char="•"/>
            </a:pPr>
            <a:r>
              <a:rPr lang="en-GB" sz="2000" dirty="0"/>
              <a:t>*= operator finds attributes containing the value</a:t>
            </a:r>
          </a:p>
        </p:txBody>
      </p:sp>
      <p:sp>
        <p:nvSpPr>
          <p:cNvPr id="2" name="Title 1"/>
          <p:cNvSpPr>
            <a:spLocks noGrp="1"/>
          </p:cNvSpPr>
          <p:nvPr>
            <p:ph type="title"/>
          </p:nvPr>
        </p:nvSpPr>
        <p:spPr>
          <a:prstGeom prst="rect">
            <a:avLst/>
          </a:prstGeom>
        </p:spPr>
        <p:txBody>
          <a:bodyPr>
            <a:normAutofit/>
          </a:bodyPr>
          <a:lstStyle/>
          <a:p>
            <a:r>
              <a:rPr lang="en-GB" dirty="0"/>
              <a:t>Choosing elements by their attribute</a:t>
            </a:r>
          </a:p>
        </p:txBody>
      </p:sp>
      <p:sp>
        <p:nvSpPr>
          <p:cNvPr id="4" name="Text Box 4"/>
          <p:cNvSpPr txBox="1">
            <a:spLocks noChangeArrowheads="1"/>
          </p:cNvSpPr>
          <p:nvPr/>
        </p:nvSpPr>
        <p:spPr bwMode="auto">
          <a:xfrm>
            <a:off x="503417" y="3140538"/>
            <a:ext cx="11404799" cy="400752"/>
          </a:xfrm>
          <a:prstGeom prst="rect">
            <a:avLst/>
          </a:prstGeom>
          <a:solidFill>
            <a:srgbClr val="FFD5FE"/>
          </a:solidFill>
          <a:ln w="12700">
            <a:no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a[href^="http:"] { color: blue; }</a:t>
            </a:r>
          </a:p>
        </p:txBody>
      </p:sp>
      <p:sp>
        <p:nvSpPr>
          <p:cNvPr id="5" name="Text Box 4"/>
          <p:cNvSpPr txBox="1">
            <a:spLocks noChangeArrowheads="1"/>
          </p:cNvSpPr>
          <p:nvPr/>
        </p:nvSpPr>
        <p:spPr bwMode="auto">
          <a:xfrm>
            <a:off x="503417" y="3850506"/>
            <a:ext cx="11404799" cy="400752"/>
          </a:xfrm>
          <a:prstGeom prst="rect">
            <a:avLst/>
          </a:prstGeom>
          <a:solidFill>
            <a:srgbClr val="FFD5FE"/>
          </a:solidFill>
          <a:ln w="12700">
            <a:no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[src$=".png"] { color: red; }</a:t>
            </a:r>
          </a:p>
        </p:txBody>
      </p:sp>
      <p:sp>
        <p:nvSpPr>
          <p:cNvPr id="6" name="Text Box 4"/>
          <p:cNvSpPr txBox="1">
            <a:spLocks noChangeArrowheads="1"/>
          </p:cNvSpPr>
          <p:nvPr/>
        </p:nvSpPr>
        <p:spPr bwMode="auto">
          <a:xfrm>
            <a:off x="503415" y="4678863"/>
            <a:ext cx="11404799" cy="400752"/>
          </a:xfrm>
          <a:prstGeom prst="rect">
            <a:avLst/>
          </a:prstGeom>
          <a:solidFill>
            <a:srgbClr val="FFD5FE"/>
          </a:solidFill>
          <a:ln w="12700">
            <a:no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[id*="stuff"] { color: red; }</a:t>
            </a:r>
          </a:p>
        </p:txBody>
      </p:sp>
      <p:sp>
        <p:nvSpPr>
          <p:cNvPr id="9" name="Text Box 4">
            <a:extLst>
              <a:ext uri="{FF2B5EF4-FFF2-40B4-BE49-F238E27FC236}">
                <a16:creationId xmlns:a16="http://schemas.microsoft.com/office/drawing/2014/main" id="{FED20AFE-EF20-4DED-9678-AC15A3E1E2C8}"/>
              </a:ext>
            </a:extLst>
          </p:cNvPr>
          <p:cNvSpPr txBox="1">
            <a:spLocks noChangeArrowheads="1"/>
          </p:cNvSpPr>
          <p:nvPr/>
        </p:nvSpPr>
        <p:spPr bwMode="auto">
          <a:xfrm>
            <a:off x="503416" y="2384802"/>
            <a:ext cx="11404799" cy="400752"/>
          </a:xfrm>
          <a:prstGeom prst="rect">
            <a:avLst/>
          </a:prstGeom>
          <a:solidFill>
            <a:srgbClr val="FFD5FE"/>
          </a:solidFill>
          <a:ln w="12700">
            <a:no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a[</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="http://www.qa.com"] { color: blue; }</a:t>
            </a:r>
          </a:p>
        </p:txBody>
      </p:sp>
    </p:spTree>
    <p:extLst>
      <p:ext uri="{BB962C8B-B14F-4D97-AF65-F5344CB8AC3E}">
        <p14:creationId xmlns:p14="http://schemas.microsoft.com/office/powerpoint/2010/main" val="1184782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53F0E-12AD-7449-8AA1-A5AB86C162C0}"/>
              </a:ext>
            </a:extLst>
          </p:cNvPr>
          <p:cNvSpPr>
            <a:spLocks noGrp="1"/>
          </p:cNvSpPr>
          <p:nvPr>
            <p:ph type="body" sz="quarter" idx="10"/>
          </p:nvPr>
        </p:nvSpPr>
        <p:spPr/>
        <p:txBody>
          <a:bodyPr/>
          <a:lstStyle/>
          <a:p>
            <a:pPr marL="0" indent="0">
              <a:buNone/>
            </a:pPr>
            <a:r>
              <a:rPr lang="en-GB" sz="2000" dirty="0"/>
              <a:t>Apply selectors to style rules to apply styling to particular elements</a:t>
            </a:r>
          </a:p>
        </p:txBody>
      </p:sp>
      <p:sp>
        <p:nvSpPr>
          <p:cNvPr id="2" name="Title 1">
            <a:extLst>
              <a:ext uri="{FF2B5EF4-FFF2-40B4-BE49-F238E27FC236}">
                <a16:creationId xmlns:a16="http://schemas.microsoft.com/office/drawing/2014/main" id="{FEA47EDD-5937-6149-B618-5BF50A9FC196}"/>
              </a:ext>
            </a:extLst>
          </p:cNvPr>
          <p:cNvSpPr>
            <a:spLocks noGrp="1"/>
          </p:cNvSpPr>
          <p:nvPr>
            <p:ph type="title"/>
          </p:nvPr>
        </p:nvSpPr>
        <p:spPr/>
        <p:txBody>
          <a:bodyPr>
            <a:normAutofit/>
          </a:bodyPr>
          <a:lstStyle/>
          <a:p>
            <a:r>
              <a:rPr lang="en-GB" dirty="0"/>
              <a:t>Quick Lab 6 – CSS Selectors</a:t>
            </a:r>
          </a:p>
        </p:txBody>
      </p:sp>
    </p:spTree>
    <p:extLst>
      <p:ext uri="{BB962C8B-B14F-4D97-AF65-F5344CB8AC3E}">
        <p14:creationId xmlns:p14="http://schemas.microsoft.com/office/powerpoint/2010/main" val="427567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3670A-E146-5B4F-8833-5EC78E18627A}"/>
              </a:ext>
            </a:extLst>
          </p:cNvPr>
          <p:cNvSpPr>
            <a:spLocks noGrp="1"/>
          </p:cNvSpPr>
          <p:nvPr>
            <p:ph type="ctrTitle"/>
          </p:nvPr>
        </p:nvSpPr>
        <p:spPr/>
        <p:txBody>
          <a:bodyPr/>
          <a:lstStyle/>
          <a:p>
            <a:r>
              <a:rPr lang="en-GB" dirty="0"/>
              <a:t>Text and Colours</a:t>
            </a:r>
          </a:p>
        </p:txBody>
      </p:sp>
      <p:sp>
        <p:nvSpPr>
          <p:cNvPr id="5" name="Subtitle 4">
            <a:extLst>
              <a:ext uri="{FF2B5EF4-FFF2-40B4-BE49-F238E27FC236}">
                <a16:creationId xmlns:a16="http://schemas.microsoft.com/office/drawing/2014/main" id="{F3604883-9CE6-CD43-A7F8-816A75FE75DF}"/>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15961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2B1020-45A5-904F-AEBF-7A657BDB93AF}"/>
              </a:ext>
            </a:extLst>
          </p:cNvPr>
          <p:cNvPicPr>
            <a:picLocks noChangeAspect="1"/>
          </p:cNvPicPr>
          <p:nvPr/>
        </p:nvPicPr>
        <p:blipFill rotWithShape="1">
          <a:blip r:embed="rId3">
            <a:extLst>
              <a:ext uri="{28A0092B-C50C-407E-A947-70E740481C1C}">
                <a14:useLocalDpi xmlns:a14="http://schemas.microsoft.com/office/drawing/2010/main" val="0"/>
              </a:ext>
            </a:extLst>
          </a:blip>
          <a:srcRect l="66497" t="12991" r="-1474"/>
          <a:stretch/>
        </p:blipFill>
        <p:spPr>
          <a:xfrm>
            <a:off x="6750113" y="865668"/>
            <a:ext cx="2631840" cy="3840801"/>
          </a:xfrm>
          <a:prstGeom prst="rect">
            <a:avLst/>
          </a:prstGeom>
        </p:spPr>
      </p:pic>
      <p:sp>
        <p:nvSpPr>
          <p:cNvPr id="4" name="Title 3">
            <a:extLst>
              <a:ext uri="{FF2B5EF4-FFF2-40B4-BE49-F238E27FC236}">
                <a16:creationId xmlns:a16="http://schemas.microsoft.com/office/drawing/2014/main" id="{00FD9AFC-2D70-A346-63C3-89812349EF1B}"/>
              </a:ext>
            </a:extLst>
          </p:cNvPr>
          <p:cNvSpPr>
            <a:spLocks noGrp="1"/>
          </p:cNvSpPr>
          <p:nvPr>
            <p:ph type="title"/>
          </p:nvPr>
        </p:nvSpPr>
        <p:spPr/>
        <p:txBody>
          <a:bodyPr/>
          <a:lstStyle/>
          <a:p>
            <a:r>
              <a:rPr lang="en-GB" dirty="0"/>
              <a:t>Cascading Style Sheets</a:t>
            </a:r>
            <a:br>
              <a:rPr lang="en-GB" dirty="0"/>
            </a:br>
            <a:br>
              <a:rPr lang="en-GB" dirty="0"/>
            </a:br>
            <a:endParaRPr lang="en-GB" dirty="0"/>
          </a:p>
        </p:txBody>
      </p:sp>
      <p:sp>
        <p:nvSpPr>
          <p:cNvPr id="2" name="Text Placeholder 1">
            <a:extLst>
              <a:ext uri="{FF2B5EF4-FFF2-40B4-BE49-F238E27FC236}">
                <a16:creationId xmlns:a16="http://schemas.microsoft.com/office/drawing/2014/main" id="{6D655C3E-F03F-4183-ACA5-006B7C4DBA2B}"/>
              </a:ext>
            </a:extLst>
          </p:cNvPr>
          <p:cNvSpPr>
            <a:spLocks noGrp="1"/>
          </p:cNvSpPr>
          <p:nvPr>
            <p:ph type="body" sz="quarter" idx="4294967295"/>
          </p:nvPr>
        </p:nvSpPr>
        <p:spPr>
          <a:xfrm>
            <a:off x="603478" y="674687"/>
            <a:ext cx="5100637" cy="6183313"/>
          </a:xfrm>
        </p:spPr>
        <p:txBody>
          <a:bodyPr anchor="ctr"/>
          <a:lstStyle/>
          <a:p>
            <a:pPr marL="285750" indent="-285750">
              <a:lnSpc>
                <a:spcPct val="100000"/>
              </a:lnSpc>
              <a:spcBef>
                <a:spcPts val="600"/>
              </a:spcBef>
              <a:buFont typeface="Arial" panose="020B0604020202020204" pitchFamily="34" charset="0"/>
              <a:buChar char="•"/>
            </a:pPr>
            <a:r>
              <a:rPr lang="en-GB" sz="2000" dirty="0"/>
              <a:t>CSS application and syntax</a:t>
            </a:r>
          </a:p>
          <a:p>
            <a:pPr marL="285750" indent="-285750">
              <a:lnSpc>
                <a:spcPct val="100000"/>
              </a:lnSpc>
              <a:spcBef>
                <a:spcPts val="600"/>
              </a:spcBef>
              <a:buFont typeface="Arial" panose="020B0604020202020204" pitchFamily="34" charset="0"/>
              <a:buChar char="•"/>
            </a:pPr>
            <a:r>
              <a:rPr lang="en-GB" sz="2000" dirty="0"/>
              <a:t>CSS and the DOM</a:t>
            </a:r>
          </a:p>
          <a:p>
            <a:pPr marL="285750" indent="-285750">
              <a:lnSpc>
                <a:spcPct val="100000"/>
              </a:lnSpc>
              <a:spcBef>
                <a:spcPts val="600"/>
              </a:spcBef>
              <a:buFont typeface="Arial" panose="020B0604020202020204" pitchFamily="34" charset="0"/>
              <a:buChar char="•"/>
            </a:pPr>
            <a:r>
              <a:rPr lang="en-GB" sz="2000" dirty="0"/>
              <a:t>Inheritance and Selecting Elements</a:t>
            </a:r>
          </a:p>
          <a:p>
            <a:pPr marL="285750" indent="-285750">
              <a:lnSpc>
                <a:spcPct val="100000"/>
              </a:lnSpc>
              <a:spcBef>
                <a:spcPts val="600"/>
              </a:spcBef>
              <a:buFont typeface="Arial" panose="020B0604020202020204" pitchFamily="34" charset="0"/>
              <a:buChar char="•"/>
            </a:pPr>
            <a:r>
              <a:rPr lang="en-GB" sz="2000" dirty="0"/>
              <a:t>Text and Colours</a:t>
            </a:r>
          </a:p>
          <a:p>
            <a:pPr marL="285750" indent="-285750">
              <a:lnSpc>
                <a:spcPct val="100000"/>
              </a:lnSpc>
              <a:spcBef>
                <a:spcPts val="600"/>
              </a:spcBef>
              <a:buFont typeface="Arial" panose="020B0604020202020204" pitchFamily="34" charset="0"/>
              <a:buChar char="•"/>
            </a:pPr>
            <a:r>
              <a:rPr lang="en-GB" sz="2000" dirty="0"/>
              <a:t>Measurement Units</a:t>
            </a:r>
          </a:p>
          <a:p>
            <a:pPr marL="285750" indent="-285750">
              <a:lnSpc>
                <a:spcPct val="100000"/>
              </a:lnSpc>
              <a:spcBef>
                <a:spcPts val="600"/>
              </a:spcBef>
              <a:buFont typeface="Arial" panose="020B0604020202020204" pitchFamily="34" charset="0"/>
              <a:buChar char="•"/>
            </a:pPr>
            <a:r>
              <a:rPr lang="en-GB" sz="2000" dirty="0"/>
              <a:t>Images and Backgrounds</a:t>
            </a:r>
          </a:p>
          <a:p>
            <a:pPr marL="285750" indent="-285750">
              <a:lnSpc>
                <a:spcPct val="100000"/>
              </a:lnSpc>
              <a:spcBef>
                <a:spcPts val="600"/>
              </a:spcBef>
              <a:buFont typeface="Arial" panose="020B0604020202020204" pitchFamily="34" charset="0"/>
              <a:buChar char="•"/>
            </a:pPr>
            <a:r>
              <a:rPr lang="en-GB" sz="2000" dirty="0"/>
              <a:t>The Box Model</a:t>
            </a:r>
          </a:p>
          <a:p>
            <a:pPr marL="285750" indent="-285750">
              <a:lnSpc>
                <a:spcPct val="100000"/>
              </a:lnSpc>
              <a:spcBef>
                <a:spcPts val="600"/>
              </a:spcBef>
              <a:buFont typeface="Arial" panose="020B0604020202020204" pitchFamily="34" charset="0"/>
              <a:buChar char="•"/>
            </a:pPr>
            <a:r>
              <a:rPr lang="en-GB" sz="2000" dirty="0"/>
              <a:t>Lists and Tables</a:t>
            </a:r>
          </a:p>
          <a:p>
            <a:pPr marL="285750" indent="-285750">
              <a:lnSpc>
                <a:spcPct val="100000"/>
              </a:lnSpc>
              <a:spcBef>
                <a:spcPts val="600"/>
              </a:spcBef>
              <a:buFont typeface="Arial" panose="020B0604020202020204" pitchFamily="34" charset="0"/>
              <a:buChar char="•"/>
            </a:pPr>
            <a:r>
              <a:rPr lang="en-GB" sz="2000" dirty="0"/>
              <a:t>Animations, Transitions and Transformations</a:t>
            </a:r>
          </a:p>
          <a:p>
            <a:endParaRPr lang="en-GB" dirty="0"/>
          </a:p>
        </p:txBody>
      </p:sp>
    </p:spTree>
    <p:extLst>
      <p:ext uri="{BB962C8B-B14F-4D97-AF65-F5344CB8AC3E}">
        <p14:creationId xmlns:p14="http://schemas.microsoft.com/office/powerpoint/2010/main" val="356525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pPr marL="0" indent="0">
              <a:lnSpc>
                <a:spcPct val="100000"/>
              </a:lnSpc>
              <a:buNone/>
            </a:pPr>
            <a:r>
              <a:rPr lang="en-GB" sz="2000" dirty="0"/>
              <a:t>As previously noted it is important to set the encoding type of a document.</a:t>
            </a:r>
          </a:p>
          <a:p>
            <a:pPr lvl="1">
              <a:lnSpc>
                <a:spcPct val="100000"/>
              </a:lnSpc>
              <a:buFont typeface="Arial" panose="020B0604020202020204" pitchFamily="34" charset="0"/>
              <a:buChar char="•"/>
            </a:pPr>
            <a:r>
              <a:rPr lang="en-GB" sz="1800" dirty="0"/>
              <a:t>In HTML5</a:t>
            </a:r>
          </a:p>
          <a:p>
            <a:pPr marL="0" indent="0">
              <a:lnSpc>
                <a:spcPct val="100000"/>
              </a:lnSpc>
              <a:buNone/>
            </a:pPr>
            <a:endParaRPr lang="en-GB" dirty="0"/>
          </a:p>
          <a:p>
            <a:pPr lvl="1">
              <a:lnSpc>
                <a:spcPct val="100000"/>
              </a:lnSpc>
              <a:buFont typeface="Arial" panose="020B0604020202020204" pitchFamily="34" charset="0"/>
              <a:buChar char="•"/>
            </a:pPr>
            <a:r>
              <a:rPr lang="en-GB" sz="1800" dirty="0"/>
              <a:t>In XHTML/HTML4</a:t>
            </a:r>
          </a:p>
          <a:p>
            <a:pPr lvl="1">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marL="0" indent="0">
              <a:lnSpc>
                <a:spcPct val="100000"/>
              </a:lnSpc>
              <a:buNone/>
            </a:pPr>
            <a:r>
              <a:rPr lang="en-GB" sz="2000" dirty="0"/>
              <a:t>A character set is a list of character codes your browser will accept</a:t>
            </a:r>
          </a:p>
          <a:p>
            <a:pPr lvl="1">
              <a:lnSpc>
                <a:spcPct val="100000"/>
              </a:lnSpc>
              <a:buFont typeface="Arial" panose="020B0604020202020204" pitchFamily="34" charset="0"/>
              <a:buChar char="•"/>
            </a:pPr>
            <a:r>
              <a:rPr lang="en-GB" sz="1800" dirty="0"/>
              <a:t>If it does not understand a character a glyph will appear in its place</a:t>
            </a:r>
          </a:p>
          <a:p>
            <a:pPr lvl="1">
              <a:lnSpc>
                <a:spcPct val="100000"/>
              </a:lnSpc>
              <a:buFont typeface="Arial" panose="020B0604020202020204" pitchFamily="34" charset="0"/>
              <a:buChar char="•"/>
            </a:pPr>
            <a:r>
              <a:rPr lang="en-GB" sz="1800" dirty="0"/>
              <a:t>You are also leaving yourself exposed to dangerous JavaScript attacks</a:t>
            </a:r>
          </a:p>
        </p:txBody>
      </p:sp>
      <p:sp>
        <p:nvSpPr>
          <p:cNvPr id="3" name="Title 2"/>
          <p:cNvSpPr>
            <a:spLocks noGrp="1"/>
          </p:cNvSpPr>
          <p:nvPr>
            <p:ph type="title"/>
          </p:nvPr>
        </p:nvSpPr>
        <p:spPr>
          <a:prstGeom prst="rect">
            <a:avLst/>
          </a:prstGeom>
        </p:spPr>
        <p:txBody>
          <a:bodyPr>
            <a:normAutofit/>
          </a:bodyPr>
          <a:lstStyle/>
          <a:p>
            <a:r>
              <a:rPr lang="en-GB" dirty="0"/>
              <a:t>Working with fonts – setting the character type</a:t>
            </a:r>
          </a:p>
        </p:txBody>
      </p:sp>
      <p:sp>
        <p:nvSpPr>
          <p:cNvPr id="4" name="TextBox 3"/>
          <p:cNvSpPr txBox="1"/>
          <p:nvPr/>
        </p:nvSpPr>
        <p:spPr>
          <a:xfrm>
            <a:off x="514350" y="2660862"/>
            <a:ext cx="11404800" cy="400110"/>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&lt;meta charset="utf-8"&gt; </a:t>
            </a:r>
          </a:p>
        </p:txBody>
      </p:sp>
      <p:sp>
        <p:nvSpPr>
          <p:cNvPr id="5" name="TextBox 4"/>
          <p:cNvSpPr txBox="1"/>
          <p:nvPr/>
        </p:nvSpPr>
        <p:spPr>
          <a:xfrm>
            <a:off x="514350" y="3741835"/>
            <a:ext cx="11404800" cy="400110"/>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&lt;meta http-equiv="Content- Type" content="text/html; charset="utf-8" /&gt;</a:t>
            </a:r>
          </a:p>
        </p:txBody>
      </p:sp>
      <p:pic>
        <p:nvPicPr>
          <p:cNvPr id="6" name="Picture 5"/>
          <p:cNvPicPr>
            <a:picLocks noChangeAspect="1"/>
          </p:cNvPicPr>
          <p:nvPr/>
        </p:nvPicPr>
        <p:blipFill>
          <a:blip r:embed="rId3"/>
          <a:stretch>
            <a:fillRect/>
          </a:stretch>
        </p:blipFill>
        <p:spPr>
          <a:xfrm>
            <a:off x="8059074" y="4429944"/>
            <a:ext cx="971550" cy="914400"/>
          </a:xfrm>
          <a:prstGeom prst="rect">
            <a:avLst/>
          </a:prstGeom>
        </p:spPr>
      </p:pic>
    </p:spTree>
    <p:extLst>
      <p:ext uri="{BB962C8B-B14F-4D97-AF65-F5344CB8AC3E}">
        <p14:creationId xmlns:p14="http://schemas.microsoft.com/office/powerpoint/2010/main" val="94750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normAutofit/>
          </a:bodyPr>
          <a:lstStyle/>
          <a:p>
            <a:pPr marL="0" indent="0">
              <a:lnSpc>
                <a:spcPct val="100000"/>
              </a:lnSpc>
              <a:spcBef>
                <a:spcPts val="1200"/>
              </a:spcBef>
              <a:buNone/>
            </a:pPr>
            <a:r>
              <a:rPr lang="en-GB" sz="2000" dirty="0"/>
              <a:t>CSS Defines five font families to which most fonts are categorised</a:t>
            </a:r>
          </a:p>
          <a:p>
            <a:pPr lvl="1">
              <a:lnSpc>
                <a:spcPct val="100000"/>
              </a:lnSpc>
              <a:buFont typeface="Arial" panose="020B0604020202020204" pitchFamily="34" charset="0"/>
              <a:buChar char="•"/>
            </a:pPr>
            <a:r>
              <a:rPr lang="en-GB" sz="1800" dirty="0"/>
              <a:t>Serif - Times New Roman</a:t>
            </a:r>
          </a:p>
          <a:p>
            <a:pPr lvl="1">
              <a:lnSpc>
                <a:spcPct val="100000"/>
              </a:lnSpc>
              <a:buFont typeface="Arial" panose="020B0604020202020204" pitchFamily="34" charset="0"/>
              <a:buChar char="•"/>
            </a:pPr>
            <a:r>
              <a:rPr lang="en-GB" sz="1800" dirty="0"/>
              <a:t>Sans-serif  - Arial</a:t>
            </a:r>
          </a:p>
          <a:p>
            <a:pPr lvl="1">
              <a:lnSpc>
                <a:spcPct val="100000"/>
              </a:lnSpc>
              <a:buFont typeface="Arial" panose="020B0604020202020204" pitchFamily="34" charset="0"/>
              <a:buChar char="•"/>
            </a:pPr>
            <a:r>
              <a:rPr lang="en-GB" sz="1800" dirty="0"/>
              <a:t>Monospace  - Courier New</a:t>
            </a:r>
          </a:p>
          <a:p>
            <a:pPr lvl="1">
              <a:lnSpc>
                <a:spcPct val="100000"/>
              </a:lnSpc>
              <a:buFont typeface="Arial" panose="020B0604020202020204" pitchFamily="34" charset="0"/>
              <a:buChar char="•"/>
            </a:pPr>
            <a:r>
              <a:rPr lang="en-GB" sz="1800" dirty="0"/>
              <a:t>Cursive - Brush Script</a:t>
            </a:r>
          </a:p>
          <a:p>
            <a:pPr lvl="1">
              <a:lnSpc>
                <a:spcPct val="100000"/>
              </a:lnSpc>
              <a:buFont typeface="Arial" panose="020B0604020202020204" pitchFamily="34" charset="0"/>
              <a:buChar char="•"/>
            </a:pPr>
            <a:r>
              <a:rPr lang="en-GB" sz="1800" dirty="0"/>
              <a:t>Fantasy - Papyrus</a:t>
            </a:r>
          </a:p>
          <a:p>
            <a:pPr marL="0" indent="0">
              <a:lnSpc>
                <a:spcPct val="100000"/>
              </a:lnSpc>
              <a:spcBef>
                <a:spcPts val="1200"/>
              </a:spcBef>
              <a:buNone/>
            </a:pPr>
            <a:r>
              <a:rPr lang="en-GB" sz="2000" dirty="0"/>
              <a:t>There are also dingbats and other symbol library fonts</a:t>
            </a:r>
          </a:p>
          <a:p>
            <a:pPr marL="0" indent="0">
              <a:lnSpc>
                <a:spcPct val="100000"/>
              </a:lnSpc>
              <a:spcBef>
                <a:spcPts val="1200"/>
              </a:spcBef>
              <a:buNone/>
            </a:pPr>
            <a:r>
              <a:rPr lang="en-GB" sz="2000" dirty="0"/>
              <a:t>Plus HTML character entities </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&amp;pound;  </a:t>
            </a:r>
            <a:r>
              <a:rPr lang="en-GB" sz="1800" dirty="0"/>
              <a:t>for a GBP symbol as an example</a:t>
            </a:r>
          </a:p>
          <a:p>
            <a:pPr marL="0" indent="0">
              <a:lnSpc>
                <a:spcPct val="100000"/>
              </a:lnSpc>
              <a:spcBef>
                <a:spcPts val="1200"/>
              </a:spcBef>
              <a:buNone/>
            </a:pPr>
            <a:r>
              <a:rPr lang="en-GB" sz="2000" dirty="0"/>
              <a:t>Fonts are set in a comma delimited list</a:t>
            </a:r>
          </a:p>
          <a:p>
            <a:pPr lvl="1">
              <a:lnSpc>
                <a:spcPct val="100000"/>
              </a:lnSpc>
              <a:buFont typeface="Arial" panose="020B0604020202020204" pitchFamily="34" charset="0"/>
              <a:buChar char="•"/>
            </a:pPr>
            <a:r>
              <a:rPr lang="en-GB" sz="1800" dirty="0"/>
              <a:t>Browser checks if font is available, used if present moves on if not</a:t>
            </a:r>
          </a:p>
        </p:txBody>
      </p:sp>
      <p:sp>
        <p:nvSpPr>
          <p:cNvPr id="3" name="Title 2"/>
          <p:cNvSpPr>
            <a:spLocks noGrp="1"/>
          </p:cNvSpPr>
          <p:nvPr>
            <p:ph type="title"/>
          </p:nvPr>
        </p:nvSpPr>
        <p:spPr>
          <a:prstGeom prst="rect">
            <a:avLst/>
          </a:prstGeom>
        </p:spPr>
        <p:txBody>
          <a:bodyPr>
            <a:normAutofit/>
          </a:bodyPr>
          <a:lstStyle/>
          <a:p>
            <a:r>
              <a:rPr lang="en-GB" dirty="0"/>
              <a:t>Font Families</a:t>
            </a:r>
          </a:p>
        </p:txBody>
      </p:sp>
      <p:sp>
        <p:nvSpPr>
          <p:cNvPr id="4" name="TextBox 3"/>
          <p:cNvSpPr txBox="1"/>
          <p:nvPr/>
        </p:nvSpPr>
        <p:spPr>
          <a:xfrm>
            <a:off x="3873046" y="2629091"/>
            <a:ext cx="8055069" cy="400110"/>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font-family: Helvetica, Verdana, Arial, sans-serif</a:t>
            </a:r>
          </a:p>
        </p:txBody>
      </p:sp>
    </p:spTree>
    <p:extLst>
      <p:ext uri="{BB962C8B-B14F-4D97-AF65-F5344CB8AC3E}">
        <p14:creationId xmlns:p14="http://schemas.microsoft.com/office/powerpoint/2010/main" val="1367131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lstStyle/>
          <a:p>
            <a:r>
              <a:rPr lang="en-GB" dirty="0"/>
              <a:t>Additional typography properties can be set:</a:t>
            </a:r>
          </a:p>
        </p:txBody>
      </p:sp>
      <p:sp>
        <p:nvSpPr>
          <p:cNvPr id="2" name="Title 1"/>
          <p:cNvSpPr>
            <a:spLocks noGrp="1"/>
          </p:cNvSpPr>
          <p:nvPr>
            <p:ph type="title"/>
          </p:nvPr>
        </p:nvSpPr>
        <p:spPr>
          <a:prstGeom prst="rect">
            <a:avLst/>
          </a:prstGeom>
        </p:spPr>
        <p:txBody>
          <a:bodyPr>
            <a:normAutofit/>
          </a:bodyPr>
          <a:lstStyle/>
          <a:p>
            <a:r>
              <a:rPr lang="en-GB" dirty="0"/>
              <a:t>Other Font Settings</a:t>
            </a:r>
          </a:p>
        </p:txBody>
      </p:sp>
      <p:graphicFrame>
        <p:nvGraphicFramePr>
          <p:cNvPr id="4" name="Table 3"/>
          <p:cNvGraphicFramePr>
            <a:graphicFrameLocks noGrp="1"/>
          </p:cNvGraphicFramePr>
          <p:nvPr>
            <p:extLst>
              <p:ext uri="{D42A27DB-BD31-4B8C-83A1-F6EECF244321}">
                <p14:modId xmlns:p14="http://schemas.microsoft.com/office/powerpoint/2010/main" val="1946544939"/>
              </p:ext>
            </p:extLst>
          </p:nvPr>
        </p:nvGraphicFramePr>
        <p:xfrm>
          <a:off x="1121228" y="2623456"/>
          <a:ext cx="9792367" cy="3395214"/>
        </p:xfrm>
        <a:graphic>
          <a:graphicData uri="http://schemas.openxmlformats.org/drawingml/2006/table">
            <a:tbl>
              <a:tblPr firstRow="1" bandRow="1">
                <a:tableStyleId>{5C22544A-7EE6-4342-B048-85BDC9FD1C3A}</a:tableStyleId>
              </a:tblPr>
              <a:tblGrid>
                <a:gridCol w="2424106">
                  <a:extLst>
                    <a:ext uri="{9D8B030D-6E8A-4147-A177-3AD203B41FA5}">
                      <a16:colId xmlns:a16="http://schemas.microsoft.com/office/drawing/2014/main" val="20000"/>
                    </a:ext>
                  </a:extLst>
                </a:gridCol>
                <a:gridCol w="7368261">
                  <a:extLst>
                    <a:ext uri="{9D8B030D-6E8A-4147-A177-3AD203B41FA5}">
                      <a16:colId xmlns:a16="http://schemas.microsoft.com/office/drawing/2014/main" val="20001"/>
                    </a:ext>
                  </a:extLst>
                </a:gridCol>
              </a:tblGrid>
              <a:tr h="408683">
                <a:tc>
                  <a:txBody>
                    <a:bodyPr/>
                    <a:lstStyle/>
                    <a:p>
                      <a:r>
                        <a:rPr lang="en-GB" sz="2000" dirty="0"/>
                        <a:t>Property</a:t>
                      </a:r>
                    </a:p>
                  </a:txBody>
                  <a:tcPr/>
                </a:tc>
                <a:tc>
                  <a:txBody>
                    <a:bodyPr/>
                    <a:lstStyle/>
                    <a:p>
                      <a:r>
                        <a:rPr lang="en-GB" sz="2000" dirty="0"/>
                        <a:t>Usage</a:t>
                      </a:r>
                    </a:p>
                  </a:txBody>
                  <a:tcPr/>
                </a:tc>
                <a:extLst>
                  <a:ext uri="{0D108BD9-81ED-4DB2-BD59-A6C34878D82A}">
                    <a16:rowId xmlns:a16="http://schemas.microsoft.com/office/drawing/2014/main" val="10000"/>
                  </a:ext>
                </a:extLst>
              </a:tr>
              <a:tr h="72305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i="0" dirty="0">
                          <a:latin typeface="Courier New" panose="02070309020205020404" pitchFamily="49" charset="0"/>
                          <a:cs typeface="Courier New" panose="02070309020205020404" pitchFamily="49" charset="0"/>
                        </a:rPr>
                        <a:t>font-size</a:t>
                      </a:r>
                    </a:p>
                  </a:txBody>
                  <a:tcPr/>
                </a:tc>
                <a:tc>
                  <a:txBody>
                    <a:bodyPr/>
                    <a:lstStyle/>
                    <a:p>
                      <a:r>
                        <a:rPr lang="en-GB" sz="2000" dirty="0"/>
                        <a:t>Font</a:t>
                      </a:r>
                      <a:r>
                        <a:rPr lang="en-GB" sz="2000" baseline="0" dirty="0"/>
                        <a:t> size can use any of the units previously discussed or a value between xx-small and xx-large</a:t>
                      </a:r>
                      <a:endParaRPr lang="en-GB" sz="2000" dirty="0"/>
                    </a:p>
                  </a:txBody>
                  <a:tcPr/>
                </a:tc>
                <a:extLst>
                  <a:ext uri="{0D108BD9-81ED-4DB2-BD59-A6C34878D82A}">
                    <a16:rowId xmlns:a16="http://schemas.microsoft.com/office/drawing/2014/main" val="10001"/>
                  </a:ext>
                </a:extLst>
              </a:tr>
              <a:tr h="72305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i="0" dirty="0">
                          <a:latin typeface="Courier New" panose="02070309020205020404" pitchFamily="49" charset="0"/>
                          <a:cs typeface="Courier New" panose="02070309020205020404" pitchFamily="49" charset="0"/>
                        </a:rPr>
                        <a:t>font-weight</a:t>
                      </a:r>
                    </a:p>
                  </a:txBody>
                  <a:tcPr/>
                </a:tc>
                <a:tc>
                  <a:txBody>
                    <a:bodyPr/>
                    <a:lstStyle/>
                    <a:p>
                      <a:r>
                        <a:rPr lang="en-GB" sz="2000" dirty="0"/>
                        <a:t>font-weight</a:t>
                      </a:r>
                      <a:r>
                        <a:rPr lang="en-GB" sz="2000" baseline="0" dirty="0"/>
                        <a:t> controls the normal weight of the font </a:t>
                      </a:r>
                      <a:br>
                        <a:rPr lang="en-GB" sz="2000" baseline="0" dirty="0"/>
                      </a:br>
                      <a:r>
                        <a:rPr lang="en-GB" sz="2000" baseline="0" dirty="0"/>
                        <a:t>normal | bold or a weight scale between 100 and 900</a:t>
                      </a:r>
                      <a:endParaRPr lang="en-GB" sz="2000" dirty="0"/>
                    </a:p>
                  </a:txBody>
                  <a:tcPr/>
                </a:tc>
                <a:extLst>
                  <a:ext uri="{0D108BD9-81ED-4DB2-BD59-A6C34878D82A}">
                    <a16:rowId xmlns:a16="http://schemas.microsoft.com/office/drawing/2014/main" val="10002"/>
                  </a:ext>
                </a:extLst>
              </a:tr>
              <a:tr h="72305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i="0" dirty="0">
                          <a:latin typeface="Courier New" panose="02070309020205020404" pitchFamily="49" charset="0"/>
                          <a:cs typeface="Courier New" panose="02070309020205020404" pitchFamily="49" charset="0"/>
                        </a:rPr>
                        <a:t>font-style</a:t>
                      </a:r>
                    </a:p>
                  </a:txBody>
                  <a:tcPr/>
                </a:tc>
                <a:tc>
                  <a:txBody>
                    <a:bodyPr/>
                    <a:lstStyle/>
                    <a:p>
                      <a:r>
                        <a:rPr lang="en-GB" sz="2000" dirty="0"/>
                        <a:t>Normal,</a:t>
                      </a:r>
                      <a:r>
                        <a:rPr lang="en-GB" sz="2000" baseline="0" dirty="0"/>
                        <a:t> italic or oblique – if no oblique is present italic will be used.</a:t>
                      </a:r>
                      <a:endParaRPr lang="en-GB" sz="2000" dirty="0"/>
                    </a:p>
                  </a:txBody>
                  <a:tcPr/>
                </a:tc>
                <a:extLst>
                  <a:ext uri="{0D108BD9-81ED-4DB2-BD59-A6C34878D82A}">
                    <a16:rowId xmlns:a16="http://schemas.microsoft.com/office/drawing/2014/main" val="10003"/>
                  </a:ext>
                </a:extLst>
              </a:tr>
              <a:tr h="40868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i="0" dirty="0">
                          <a:latin typeface="Courier New" panose="02070309020205020404" pitchFamily="49" charset="0"/>
                          <a:cs typeface="Courier New" panose="02070309020205020404" pitchFamily="49" charset="0"/>
                        </a:rPr>
                        <a:t>line-height</a:t>
                      </a:r>
                    </a:p>
                  </a:txBody>
                  <a:tcPr/>
                </a:tc>
                <a:tc>
                  <a:txBody>
                    <a:bodyPr/>
                    <a:lstStyle/>
                    <a:p>
                      <a:r>
                        <a:rPr lang="en-GB" sz="2000" dirty="0"/>
                        <a:t>The height of each line of text known as leading</a:t>
                      </a:r>
                    </a:p>
                  </a:txBody>
                  <a:tcPr/>
                </a:tc>
                <a:extLst>
                  <a:ext uri="{0D108BD9-81ED-4DB2-BD59-A6C34878D82A}">
                    <a16:rowId xmlns:a16="http://schemas.microsoft.com/office/drawing/2014/main" val="10004"/>
                  </a:ext>
                </a:extLst>
              </a:tr>
              <a:tr h="40868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i="0" dirty="0">
                          <a:latin typeface="Courier New" panose="02070309020205020404" pitchFamily="49" charset="0"/>
                          <a:cs typeface="Courier New" panose="02070309020205020404" pitchFamily="49" charset="0"/>
                        </a:rPr>
                        <a:t>vertical-align</a:t>
                      </a:r>
                    </a:p>
                  </a:txBody>
                  <a:tcPr/>
                </a:tc>
                <a:tc>
                  <a:txBody>
                    <a:bodyPr/>
                    <a:lstStyle/>
                    <a:p>
                      <a:r>
                        <a:rPr lang="en-GB" sz="2000" dirty="0"/>
                        <a:t>Sets</a:t>
                      </a:r>
                      <a:r>
                        <a:rPr lang="en-GB" sz="2000" baseline="0" dirty="0"/>
                        <a:t> the alignment of the text in relation to the line box. </a:t>
                      </a:r>
                      <a:endParaRPr lang="en-GB" sz="2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85722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pPr marL="0" indent="0">
              <a:lnSpc>
                <a:spcPct val="100000"/>
              </a:lnSpc>
              <a:buNone/>
            </a:pPr>
            <a:r>
              <a:rPr lang="en-GB" dirty="0"/>
              <a:t>Fonts need to be set in a very specific way using CSS.</a:t>
            </a:r>
          </a:p>
          <a:p>
            <a:pPr lvl="1">
              <a:lnSpc>
                <a:spcPct val="100000"/>
              </a:lnSpc>
              <a:buFont typeface="Arial" panose="020B0604020202020204" pitchFamily="34" charset="0"/>
              <a:buChar char="•"/>
            </a:pPr>
            <a:r>
              <a:rPr lang="en-GB" sz="1800" dirty="0"/>
              <a:t>Requiring a minimum set of keywords and a specific order</a:t>
            </a:r>
          </a:p>
          <a:p>
            <a:pPr lvl="1">
              <a:lnSpc>
                <a:spcPct val="100000"/>
              </a:lnSpc>
              <a:buFont typeface="Arial" panose="020B0604020202020204" pitchFamily="34" charset="0"/>
              <a:buChar char="•"/>
            </a:pPr>
            <a:r>
              <a:rPr lang="en-GB" sz="1800" dirty="0"/>
              <a:t>The most basic rule requires:</a:t>
            </a:r>
          </a:p>
          <a:p>
            <a:pPr lvl="1">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marL="0" indent="0">
              <a:lnSpc>
                <a:spcPct val="100000"/>
              </a:lnSpc>
              <a:buNone/>
            </a:pPr>
            <a:r>
              <a:rPr lang="en-GB" dirty="0"/>
              <a:t>When using a complex rule optional values precede the mandatory</a:t>
            </a:r>
          </a:p>
          <a:p>
            <a:pPr marL="0" indent="0">
              <a:lnSpc>
                <a:spcPct val="100000"/>
              </a:lnSpc>
              <a:buNone/>
            </a:pPr>
            <a:endParaRPr lang="en-GB" dirty="0"/>
          </a:p>
          <a:p>
            <a:pPr>
              <a:lnSpc>
                <a:spcPct val="100000"/>
              </a:lnSpc>
              <a:buFont typeface="Arial" panose="020B0604020202020204" pitchFamily="34" charset="0"/>
              <a:buChar char="•"/>
            </a:pPr>
            <a:endParaRPr lang="en-GB" dirty="0"/>
          </a:p>
          <a:p>
            <a:pPr marL="0" indent="0">
              <a:lnSpc>
                <a:spcPct val="100000"/>
              </a:lnSpc>
              <a:buNone/>
            </a:pPr>
            <a:r>
              <a:rPr lang="en-GB" dirty="0"/>
              <a:t>With the exception of a sneakily inserted line-height</a:t>
            </a:r>
          </a:p>
          <a:p>
            <a:pPr lvl="1">
              <a:lnSpc>
                <a:spcPct val="100000"/>
              </a:lnSpc>
              <a:buFont typeface="Arial" panose="020B0604020202020204" pitchFamily="34" charset="0"/>
              <a:buChar char="•"/>
            </a:pPr>
            <a:r>
              <a:rPr lang="en-GB" sz="1800" dirty="0"/>
              <a:t>Note the lack of measurement unit</a:t>
            </a:r>
          </a:p>
          <a:p>
            <a:pPr lvl="1">
              <a:lnSpc>
                <a:spcPct val="100000"/>
              </a:lnSpc>
              <a:buFont typeface="Arial" panose="020B0604020202020204" pitchFamily="34" charset="0"/>
              <a:buChar char="•"/>
            </a:pPr>
            <a:r>
              <a:rPr lang="en-GB" sz="1800" dirty="0"/>
              <a:t>You can add them but it can cause issues</a:t>
            </a:r>
          </a:p>
        </p:txBody>
      </p:sp>
      <p:sp>
        <p:nvSpPr>
          <p:cNvPr id="3" name="Title 2"/>
          <p:cNvSpPr>
            <a:spLocks noGrp="1"/>
          </p:cNvSpPr>
          <p:nvPr>
            <p:ph type="title"/>
          </p:nvPr>
        </p:nvSpPr>
        <p:spPr>
          <a:prstGeom prst="rect">
            <a:avLst/>
          </a:prstGeom>
        </p:spPr>
        <p:txBody>
          <a:bodyPr>
            <a:normAutofit/>
          </a:bodyPr>
          <a:lstStyle/>
          <a:p>
            <a:r>
              <a:rPr lang="en-GB" dirty="0"/>
              <a:t>Setting fonts as a compound rule</a:t>
            </a:r>
          </a:p>
        </p:txBody>
      </p:sp>
      <p:sp>
        <p:nvSpPr>
          <p:cNvPr id="4" name="TextBox 3"/>
          <p:cNvSpPr txBox="1"/>
          <p:nvPr/>
        </p:nvSpPr>
        <p:spPr>
          <a:xfrm>
            <a:off x="392806" y="3228945"/>
            <a:ext cx="11404800" cy="400110"/>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font: &lt;font-size&gt; &lt;font-family&gt;;</a:t>
            </a:r>
          </a:p>
        </p:txBody>
      </p:sp>
      <p:sp>
        <p:nvSpPr>
          <p:cNvPr id="5" name="TextBox 4"/>
          <p:cNvSpPr txBox="1"/>
          <p:nvPr/>
        </p:nvSpPr>
        <p:spPr>
          <a:xfrm>
            <a:off x="392806" y="4473842"/>
            <a:ext cx="11404800" cy="400110"/>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font: italic small-caps 1.2em Georgia, serif;</a:t>
            </a:r>
          </a:p>
        </p:txBody>
      </p:sp>
      <p:sp>
        <p:nvSpPr>
          <p:cNvPr id="6" name="TextBox 5"/>
          <p:cNvSpPr txBox="1"/>
          <p:nvPr/>
        </p:nvSpPr>
        <p:spPr>
          <a:xfrm>
            <a:off x="392806" y="5161951"/>
            <a:ext cx="11404800" cy="400110"/>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font: 100%/2.5 Helvetica,</a:t>
            </a:r>
          </a:p>
        </p:txBody>
      </p:sp>
    </p:spTree>
    <p:extLst>
      <p:ext uri="{BB962C8B-B14F-4D97-AF65-F5344CB8AC3E}">
        <p14:creationId xmlns:p14="http://schemas.microsoft.com/office/powerpoint/2010/main" val="2544331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0EEC9-2D69-53EB-1A72-B879B23F0D01}"/>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95E41E0A-6C17-FB40-BE7F-C7E63CA9B420}"/>
              </a:ext>
            </a:extLst>
          </p:cNvPr>
          <p:cNvSpPr>
            <a:spLocks noGrp="1"/>
          </p:cNvSpPr>
          <p:nvPr>
            <p:ph type="title"/>
          </p:nvPr>
        </p:nvSpPr>
        <p:spPr>
          <a:prstGeom prst="rect">
            <a:avLst/>
          </a:prstGeom>
        </p:spPr>
        <p:txBody>
          <a:bodyPr>
            <a:normAutofit/>
          </a:bodyPr>
          <a:lstStyle/>
          <a:p>
            <a:r>
              <a:rPr lang="en-GB" dirty="0"/>
              <a:t>Text Alignment and Other Properties</a:t>
            </a:r>
          </a:p>
        </p:txBody>
      </p:sp>
      <p:graphicFrame>
        <p:nvGraphicFramePr>
          <p:cNvPr id="4" name="Table 3">
            <a:extLst>
              <a:ext uri="{FF2B5EF4-FFF2-40B4-BE49-F238E27FC236}">
                <a16:creationId xmlns:a16="http://schemas.microsoft.com/office/drawing/2014/main" id="{B92DD533-425A-6445-97BB-1B153DEB76DA}"/>
              </a:ext>
            </a:extLst>
          </p:cNvPr>
          <p:cNvGraphicFramePr>
            <a:graphicFrameLocks noGrp="1"/>
          </p:cNvGraphicFramePr>
          <p:nvPr>
            <p:extLst>
              <p:ext uri="{D42A27DB-BD31-4B8C-83A1-F6EECF244321}">
                <p14:modId xmlns:p14="http://schemas.microsoft.com/office/powerpoint/2010/main" val="1556945229"/>
              </p:ext>
            </p:extLst>
          </p:nvPr>
        </p:nvGraphicFramePr>
        <p:xfrm>
          <a:off x="392806" y="1835501"/>
          <a:ext cx="11404800" cy="4617720"/>
        </p:xfrm>
        <a:graphic>
          <a:graphicData uri="http://schemas.openxmlformats.org/drawingml/2006/table">
            <a:tbl>
              <a:tblPr firstRow="1" bandRow="1">
                <a:tableStyleId>{5C22544A-7EE6-4342-B048-85BDC9FD1C3A}</a:tableStyleId>
              </a:tblPr>
              <a:tblGrid>
                <a:gridCol w="2349078">
                  <a:extLst>
                    <a:ext uri="{9D8B030D-6E8A-4147-A177-3AD203B41FA5}">
                      <a16:colId xmlns:a16="http://schemas.microsoft.com/office/drawing/2014/main" val="938773162"/>
                    </a:ext>
                  </a:extLst>
                </a:gridCol>
                <a:gridCol w="4909931">
                  <a:extLst>
                    <a:ext uri="{9D8B030D-6E8A-4147-A177-3AD203B41FA5}">
                      <a16:colId xmlns:a16="http://schemas.microsoft.com/office/drawing/2014/main" val="63314446"/>
                    </a:ext>
                  </a:extLst>
                </a:gridCol>
                <a:gridCol w="4145791">
                  <a:extLst>
                    <a:ext uri="{9D8B030D-6E8A-4147-A177-3AD203B41FA5}">
                      <a16:colId xmlns:a16="http://schemas.microsoft.com/office/drawing/2014/main" val="2692371583"/>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Common Values</a:t>
                      </a:r>
                    </a:p>
                  </a:txBody>
                  <a:tcPr/>
                </a:tc>
                <a:extLst>
                  <a:ext uri="{0D108BD9-81ED-4DB2-BD59-A6C34878D82A}">
                    <a16:rowId xmlns:a16="http://schemas.microsoft.com/office/drawing/2014/main" val="474156816"/>
                  </a:ext>
                </a:extLst>
              </a:tr>
              <a:tr h="370840">
                <a:tc>
                  <a:txBody>
                    <a:bodyPr/>
                    <a:lstStyle/>
                    <a:p>
                      <a:r>
                        <a:rPr lang="en-GB" b="1" i="0" dirty="0" err="1">
                          <a:latin typeface="Courier New" panose="02070309020205020404" pitchFamily="49" charset="0"/>
                          <a:cs typeface="Courier New" panose="02070309020205020404" pitchFamily="49" charset="0"/>
                        </a:rPr>
                        <a:t>color</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Sets the text colour for this and child elements</a:t>
                      </a:r>
                    </a:p>
                  </a:txBody>
                  <a:tcPr/>
                </a:tc>
                <a:tc>
                  <a:txBody>
                    <a:bodyPr/>
                    <a:lstStyle/>
                    <a:p>
                      <a:r>
                        <a:rPr lang="en-GB" b="1" i="0" dirty="0">
                          <a:latin typeface="Courier New" panose="02070309020205020404" pitchFamily="49" charset="0"/>
                          <a:cs typeface="Courier New" panose="02070309020205020404" pitchFamily="49" charset="0"/>
                        </a:rPr>
                        <a:t>Any valid colour</a:t>
                      </a:r>
                    </a:p>
                  </a:txBody>
                  <a:tcPr/>
                </a:tc>
                <a:extLst>
                  <a:ext uri="{0D108BD9-81ED-4DB2-BD59-A6C34878D82A}">
                    <a16:rowId xmlns:a16="http://schemas.microsoft.com/office/drawing/2014/main" val="1547601769"/>
                  </a:ext>
                </a:extLst>
              </a:tr>
              <a:tr h="370840">
                <a:tc>
                  <a:txBody>
                    <a:bodyPr/>
                    <a:lstStyle/>
                    <a:p>
                      <a:r>
                        <a:rPr lang="en-GB" b="1" i="0" dirty="0">
                          <a:latin typeface="Courier New" panose="02070309020205020404" pitchFamily="49" charset="0"/>
                          <a:cs typeface="Courier New" panose="02070309020205020404" pitchFamily="49" charset="0"/>
                        </a:rPr>
                        <a:t>text-align</a:t>
                      </a:r>
                    </a:p>
                  </a:txBody>
                  <a:tcPr/>
                </a:tc>
                <a:tc>
                  <a:txBody>
                    <a:bodyPr/>
                    <a:lstStyle/>
                    <a:p>
                      <a:r>
                        <a:rPr lang="en-GB" dirty="0"/>
                        <a:t>Sets the horizontal alignment of text</a:t>
                      </a:r>
                    </a:p>
                  </a:txBody>
                  <a:tcPr/>
                </a:tc>
                <a:tc>
                  <a:txBody>
                    <a:bodyPr/>
                    <a:lstStyle/>
                    <a:p>
                      <a:r>
                        <a:rPr lang="en-GB" b="1" i="0" dirty="0">
                          <a:latin typeface="Courier New" panose="02070309020205020404" pitchFamily="49" charset="0"/>
                          <a:cs typeface="Courier New" panose="02070309020205020404" pitchFamily="49" charset="0"/>
                        </a:rPr>
                        <a:t>left, right, </a:t>
                      </a:r>
                      <a:r>
                        <a:rPr lang="en-GB" b="1" i="0" dirty="0" err="1">
                          <a:latin typeface="Courier New" panose="02070309020205020404" pitchFamily="49" charset="0"/>
                          <a:cs typeface="Courier New" panose="02070309020205020404" pitchFamily="49" charset="0"/>
                        </a:rPr>
                        <a:t>center</a:t>
                      </a:r>
                      <a:r>
                        <a:rPr lang="en-GB" b="1" i="0" dirty="0">
                          <a:latin typeface="Courier New" panose="02070309020205020404" pitchFamily="49" charset="0"/>
                          <a:cs typeface="Courier New" panose="02070309020205020404" pitchFamily="49" charset="0"/>
                        </a:rPr>
                        <a:t>, justify</a:t>
                      </a:r>
                    </a:p>
                  </a:txBody>
                  <a:tcPr/>
                </a:tc>
                <a:extLst>
                  <a:ext uri="{0D108BD9-81ED-4DB2-BD59-A6C34878D82A}">
                    <a16:rowId xmlns:a16="http://schemas.microsoft.com/office/drawing/2014/main" val="1618689190"/>
                  </a:ext>
                </a:extLst>
              </a:tr>
              <a:tr h="370840">
                <a:tc>
                  <a:txBody>
                    <a:bodyPr/>
                    <a:lstStyle/>
                    <a:p>
                      <a:r>
                        <a:rPr lang="en-GB" b="1" i="0" dirty="0">
                          <a:latin typeface="Courier New" panose="02070309020205020404" pitchFamily="49" charset="0"/>
                          <a:cs typeface="Courier New" panose="02070309020205020404" pitchFamily="49" charset="0"/>
                        </a:rPr>
                        <a:t>text-decoration</a:t>
                      </a:r>
                    </a:p>
                  </a:txBody>
                  <a:tcPr/>
                </a:tc>
                <a:tc>
                  <a:txBody>
                    <a:bodyPr/>
                    <a:lstStyle/>
                    <a:p>
                      <a:r>
                        <a:rPr lang="en-GB" dirty="0"/>
                        <a:t>Sets or removes decorations from text</a:t>
                      </a:r>
                    </a:p>
                  </a:txBody>
                  <a:tcPr/>
                </a:tc>
                <a:tc>
                  <a:txBody>
                    <a:bodyPr/>
                    <a:lstStyle/>
                    <a:p>
                      <a:r>
                        <a:rPr lang="en-GB" b="1" i="0" dirty="0">
                          <a:latin typeface="Courier New" panose="02070309020205020404" pitchFamily="49" charset="0"/>
                          <a:cs typeface="Courier New" panose="02070309020205020404" pitchFamily="49" charset="0"/>
                        </a:rPr>
                        <a:t>none</a:t>
                      </a:r>
                    </a:p>
                  </a:txBody>
                  <a:tcPr/>
                </a:tc>
                <a:extLst>
                  <a:ext uri="{0D108BD9-81ED-4DB2-BD59-A6C34878D82A}">
                    <a16:rowId xmlns:a16="http://schemas.microsoft.com/office/drawing/2014/main" val="3477431747"/>
                  </a:ext>
                </a:extLst>
              </a:tr>
              <a:tr h="370840">
                <a:tc>
                  <a:txBody>
                    <a:bodyPr/>
                    <a:lstStyle/>
                    <a:p>
                      <a:r>
                        <a:rPr lang="en-GB" b="1" i="0" dirty="0">
                          <a:latin typeface="Courier New" panose="02070309020205020404" pitchFamily="49" charset="0"/>
                          <a:cs typeface="Courier New" panose="02070309020205020404" pitchFamily="49" charset="0"/>
                        </a:rPr>
                        <a:t>text-transform</a:t>
                      </a:r>
                    </a:p>
                  </a:txBody>
                  <a:tcPr/>
                </a:tc>
                <a:tc>
                  <a:txBody>
                    <a:bodyPr/>
                    <a:lstStyle/>
                    <a:p>
                      <a:r>
                        <a:rPr lang="en-GB" dirty="0"/>
                        <a:t>Specifies case for text</a:t>
                      </a:r>
                    </a:p>
                  </a:txBody>
                  <a:tcPr/>
                </a:tc>
                <a:tc>
                  <a:txBody>
                    <a:bodyPr/>
                    <a:lstStyle/>
                    <a:p>
                      <a:r>
                        <a:rPr lang="en-GB" b="1" i="0" dirty="0">
                          <a:latin typeface="Courier New" panose="02070309020205020404" pitchFamily="49" charset="0"/>
                          <a:cs typeface="Courier New" panose="02070309020205020404" pitchFamily="49" charset="0"/>
                        </a:rPr>
                        <a:t>uppercase, lowercase, capitalize</a:t>
                      </a:r>
                    </a:p>
                  </a:txBody>
                  <a:tcPr/>
                </a:tc>
                <a:extLst>
                  <a:ext uri="{0D108BD9-81ED-4DB2-BD59-A6C34878D82A}">
                    <a16:rowId xmlns:a16="http://schemas.microsoft.com/office/drawing/2014/main" val="1166321149"/>
                  </a:ext>
                </a:extLst>
              </a:tr>
              <a:tr h="370840">
                <a:tc>
                  <a:txBody>
                    <a:bodyPr/>
                    <a:lstStyle/>
                    <a:p>
                      <a:r>
                        <a:rPr lang="en-GB" b="1" i="0" dirty="0">
                          <a:latin typeface="Courier New" panose="02070309020205020404" pitchFamily="49" charset="0"/>
                          <a:cs typeface="Courier New" panose="02070309020205020404" pitchFamily="49" charset="0"/>
                        </a:rPr>
                        <a:t>text-indent</a:t>
                      </a:r>
                    </a:p>
                  </a:txBody>
                  <a:tcPr/>
                </a:tc>
                <a:tc>
                  <a:txBody>
                    <a:bodyPr/>
                    <a:lstStyle/>
                    <a:p>
                      <a:r>
                        <a:rPr lang="en-GB" dirty="0"/>
                        <a:t>Specifies indentation of first line of text</a:t>
                      </a:r>
                    </a:p>
                  </a:txBody>
                  <a:tcPr/>
                </a:tc>
                <a:tc>
                  <a:txBody>
                    <a:bodyPr/>
                    <a:lstStyle/>
                    <a:p>
                      <a:r>
                        <a:rPr lang="en-GB" b="1" i="0" dirty="0">
                          <a:latin typeface="Courier New" panose="02070309020205020404" pitchFamily="49" charset="0"/>
                          <a:cs typeface="Courier New" panose="02070309020205020404" pitchFamily="49" charset="0"/>
                        </a:rPr>
                        <a:t>Any valid measurement</a:t>
                      </a:r>
                    </a:p>
                  </a:txBody>
                  <a:tcPr/>
                </a:tc>
                <a:extLst>
                  <a:ext uri="{0D108BD9-81ED-4DB2-BD59-A6C34878D82A}">
                    <a16:rowId xmlns:a16="http://schemas.microsoft.com/office/drawing/2014/main" val="2896437675"/>
                  </a:ext>
                </a:extLst>
              </a:tr>
              <a:tr h="370840">
                <a:tc>
                  <a:txBody>
                    <a:bodyPr/>
                    <a:lstStyle/>
                    <a:p>
                      <a:r>
                        <a:rPr lang="en-GB" b="1" i="0" dirty="0">
                          <a:latin typeface="Courier New" panose="02070309020205020404" pitchFamily="49" charset="0"/>
                          <a:cs typeface="Courier New" panose="02070309020205020404" pitchFamily="49" charset="0"/>
                        </a:rPr>
                        <a:t>letter-spacing</a:t>
                      </a:r>
                    </a:p>
                  </a:txBody>
                  <a:tcPr/>
                </a:tc>
                <a:tc>
                  <a:txBody>
                    <a:bodyPr/>
                    <a:lstStyle/>
                    <a:p>
                      <a:r>
                        <a:rPr lang="en-GB" dirty="0"/>
                        <a:t>Specifies space between characters in text</a:t>
                      </a:r>
                    </a:p>
                  </a:txBody>
                  <a:tcPr/>
                </a:tc>
                <a:tc>
                  <a:txBody>
                    <a:bodyPr/>
                    <a:lstStyle/>
                    <a:p>
                      <a:r>
                        <a:rPr lang="en-GB" b="1" i="0" dirty="0">
                          <a:latin typeface="Courier New" panose="02070309020205020404" pitchFamily="49" charset="0"/>
                          <a:cs typeface="Courier New" panose="02070309020205020404" pitchFamily="49" charset="0"/>
                        </a:rPr>
                        <a:t>Any valid measurement</a:t>
                      </a:r>
                    </a:p>
                  </a:txBody>
                  <a:tcPr/>
                </a:tc>
                <a:extLst>
                  <a:ext uri="{0D108BD9-81ED-4DB2-BD59-A6C34878D82A}">
                    <a16:rowId xmlns:a16="http://schemas.microsoft.com/office/drawing/2014/main" val="335329946"/>
                  </a:ext>
                </a:extLst>
              </a:tr>
              <a:tr h="370840">
                <a:tc>
                  <a:txBody>
                    <a:bodyPr/>
                    <a:lstStyle/>
                    <a:p>
                      <a:r>
                        <a:rPr lang="en-GB" b="1" i="0" dirty="0">
                          <a:latin typeface="Courier New" panose="02070309020205020404" pitchFamily="49" charset="0"/>
                          <a:cs typeface="Courier New" panose="02070309020205020404" pitchFamily="49" charset="0"/>
                        </a:rPr>
                        <a:t>line-height</a:t>
                      </a:r>
                    </a:p>
                  </a:txBody>
                  <a:tcPr/>
                </a:tc>
                <a:tc>
                  <a:txBody>
                    <a:bodyPr/>
                    <a:lstStyle/>
                    <a:p>
                      <a:r>
                        <a:rPr lang="en-GB" dirty="0"/>
                        <a:t>Sets space between lines</a:t>
                      </a:r>
                    </a:p>
                  </a:txBody>
                  <a:tcPr/>
                </a:tc>
                <a:tc>
                  <a:txBody>
                    <a:bodyPr/>
                    <a:lstStyle/>
                    <a:p>
                      <a:r>
                        <a:rPr lang="en-GB" b="1" i="0" dirty="0">
                          <a:latin typeface="Courier New" panose="02070309020205020404" pitchFamily="49" charset="0"/>
                          <a:cs typeface="Courier New" panose="02070309020205020404" pitchFamily="49" charset="0"/>
                        </a:rPr>
                        <a:t>Any valid measurement</a:t>
                      </a:r>
                    </a:p>
                  </a:txBody>
                  <a:tcPr/>
                </a:tc>
                <a:extLst>
                  <a:ext uri="{0D108BD9-81ED-4DB2-BD59-A6C34878D82A}">
                    <a16:rowId xmlns:a16="http://schemas.microsoft.com/office/drawing/2014/main" val="2768428953"/>
                  </a:ext>
                </a:extLst>
              </a:tr>
              <a:tr h="370840">
                <a:tc>
                  <a:txBody>
                    <a:bodyPr/>
                    <a:lstStyle/>
                    <a:p>
                      <a:r>
                        <a:rPr lang="en-GB" b="1" i="0" dirty="0">
                          <a:latin typeface="Courier New" panose="02070309020205020404" pitchFamily="49" charset="0"/>
                          <a:cs typeface="Courier New" panose="02070309020205020404" pitchFamily="49" charset="0"/>
                        </a:rPr>
                        <a:t>text-direction</a:t>
                      </a:r>
                    </a:p>
                  </a:txBody>
                  <a:tcPr/>
                </a:tc>
                <a:tc>
                  <a:txBody>
                    <a:bodyPr/>
                    <a:lstStyle/>
                    <a:p>
                      <a:r>
                        <a:rPr lang="en-GB" dirty="0"/>
                        <a:t>Changes the direction of text</a:t>
                      </a:r>
                    </a:p>
                  </a:txBody>
                  <a:tcPr/>
                </a:tc>
                <a:tc>
                  <a:txBody>
                    <a:bodyPr/>
                    <a:lstStyle/>
                    <a:p>
                      <a:r>
                        <a:rPr lang="en-GB" b="1" i="0" dirty="0" err="1">
                          <a:latin typeface="Courier New" panose="02070309020205020404" pitchFamily="49" charset="0"/>
                          <a:cs typeface="Courier New" panose="02070309020205020404" pitchFamily="49" charset="0"/>
                        </a:rPr>
                        <a:t>rtl</a:t>
                      </a:r>
                      <a:r>
                        <a:rPr lang="en-GB" b="1" i="0" dirty="0">
                          <a:latin typeface="Courier New" panose="02070309020205020404" pitchFamily="49" charset="0"/>
                          <a:cs typeface="Courier New" panose="02070309020205020404" pitchFamily="49" charset="0"/>
                        </a:rPr>
                        <a:t>, </a:t>
                      </a:r>
                      <a:r>
                        <a:rPr lang="en-GB" b="1" i="0" dirty="0" err="1">
                          <a:latin typeface="Courier New" panose="02070309020205020404" pitchFamily="49" charset="0"/>
                          <a:cs typeface="Courier New" panose="02070309020205020404" pitchFamily="49" charset="0"/>
                        </a:rPr>
                        <a:t>ltr</a:t>
                      </a:r>
                      <a:endParaRPr lang="en-GB" b="1" i="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518666656"/>
                  </a:ext>
                </a:extLst>
              </a:tr>
              <a:tr h="370840">
                <a:tc>
                  <a:txBody>
                    <a:bodyPr/>
                    <a:lstStyle/>
                    <a:p>
                      <a:r>
                        <a:rPr lang="en-GB" b="1" i="0" dirty="0">
                          <a:latin typeface="Courier New" panose="02070309020205020404" pitchFamily="49" charset="0"/>
                          <a:cs typeface="Courier New" panose="02070309020205020404" pitchFamily="49" charset="0"/>
                        </a:rPr>
                        <a:t>word-spacing</a:t>
                      </a:r>
                    </a:p>
                  </a:txBody>
                  <a:tcPr/>
                </a:tc>
                <a:tc>
                  <a:txBody>
                    <a:bodyPr/>
                    <a:lstStyle/>
                    <a:p>
                      <a:r>
                        <a:rPr lang="en-GB" dirty="0"/>
                        <a:t>Sets space between words</a:t>
                      </a:r>
                    </a:p>
                  </a:txBody>
                  <a:tcPr/>
                </a:tc>
                <a:tc>
                  <a:txBody>
                    <a:bodyPr/>
                    <a:lstStyle/>
                    <a:p>
                      <a:r>
                        <a:rPr lang="en-GB" b="1" i="0" dirty="0">
                          <a:latin typeface="Courier New" panose="02070309020205020404" pitchFamily="49" charset="0"/>
                          <a:cs typeface="Courier New" panose="02070309020205020404" pitchFamily="49" charset="0"/>
                        </a:rPr>
                        <a:t>Any valid measurement</a:t>
                      </a:r>
                    </a:p>
                  </a:txBody>
                  <a:tcPr/>
                </a:tc>
                <a:extLst>
                  <a:ext uri="{0D108BD9-81ED-4DB2-BD59-A6C34878D82A}">
                    <a16:rowId xmlns:a16="http://schemas.microsoft.com/office/drawing/2014/main" val="1228540333"/>
                  </a:ext>
                </a:extLst>
              </a:tr>
              <a:tr h="370840">
                <a:tc>
                  <a:txBody>
                    <a:bodyPr/>
                    <a:lstStyle/>
                    <a:p>
                      <a:r>
                        <a:rPr lang="en-GB" b="1" i="0" dirty="0">
                          <a:latin typeface="Courier New" panose="02070309020205020404" pitchFamily="49" charset="0"/>
                          <a:cs typeface="Courier New" panose="02070309020205020404" pitchFamily="49" charset="0"/>
                        </a:rPr>
                        <a:t>text-shadow</a:t>
                      </a:r>
                    </a:p>
                  </a:txBody>
                  <a:tcPr/>
                </a:tc>
                <a:tc>
                  <a:txBody>
                    <a:bodyPr/>
                    <a:lstStyle/>
                    <a:p>
                      <a:r>
                        <a:rPr lang="en-GB" dirty="0"/>
                        <a:t>Adds shadow to text – gives horizontal, vertical and colour of shadow</a:t>
                      </a:r>
                    </a:p>
                  </a:txBody>
                  <a:tcPr/>
                </a:tc>
                <a:tc>
                  <a:txBody>
                    <a:bodyPr/>
                    <a:lstStyle/>
                    <a:p>
                      <a:r>
                        <a:rPr lang="en-GB" b="1" i="0" dirty="0">
                          <a:latin typeface="Courier New" panose="02070309020205020404" pitchFamily="49" charset="0"/>
                          <a:cs typeface="Courier New" panose="02070309020205020404" pitchFamily="49" charset="0"/>
                        </a:rPr>
                        <a:t>3px 3px green</a:t>
                      </a:r>
                    </a:p>
                  </a:txBody>
                  <a:tcPr/>
                </a:tc>
                <a:extLst>
                  <a:ext uri="{0D108BD9-81ED-4DB2-BD59-A6C34878D82A}">
                    <a16:rowId xmlns:a16="http://schemas.microsoft.com/office/drawing/2014/main" val="3049578456"/>
                  </a:ext>
                </a:extLst>
              </a:tr>
            </a:tbl>
          </a:graphicData>
        </a:graphic>
      </p:graphicFrame>
    </p:spTree>
    <p:extLst>
      <p:ext uri="{BB962C8B-B14F-4D97-AF65-F5344CB8AC3E}">
        <p14:creationId xmlns:p14="http://schemas.microsoft.com/office/powerpoint/2010/main" val="631234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lstStyle/>
          <a:p>
            <a:pPr marL="0" indent="0">
              <a:lnSpc>
                <a:spcPct val="100000"/>
              </a:lnSpc>
              <a:buNone/>
            </a:pPr>
            <a:r>
              <a:rPr lang="en-GB" sz="2000" dirty="0"/>
              <a:t>Drop shadow is back as if the 1990's never happened!</a:t>
            </a:r>
          </a:p>
          <a:p>
            <a:pPr marL="0" indent="0">
              <a:lnSpc>
                <a:spcPct val="100000"/>
              </a:lnSpc>
              <a:buNone/>
            </a:pPr>
            <a:endParaRPr lang="en-GB" sz="2000" dirty="0"/>
          </a:p>
          <a:p>
            <a:pPr>
              <a:lnSpc>
                <a:spcPct val="100000"/>
              </a:lnSpc>
            </a:pPr>
            <a:endParaRPr lang="en-GB" sz="2000" dirty="0"/>
          </a:p>
          <a:p>
            <a:pPr marL="0" indent="0">
              <a:lnSpc>
                <a:spcPct val="100000"/>
              </a:lnSpc>
              <a:buNone/>
            </a:pPr>
            <a:endParaRPr lang="en-GB" sz="2000" dirty="0"/>
          </a:p>
          <a:p>
            <a:pPr marL="0" indent="0">
              <a:lnSpc>
                <a:spcPct val="100000"/>
              </a:lnSpc>
              <a:buNone/>
            </a:pPr>
            <a:r>
              <a:rPr lang="en-GB" sz="2000" dirty="0"/>
              <a:t>text-shadow requires the following properties:</a:t>
            </a:r>
          </a:p>
          <a:p>
            <a:pPr lvl="1">
              <a:lnSpc>
                <a:spcPct val="100000"/>
              </a:lnSpc>
              <a:buFont typeface="Arial" panose="020B0604020202020204" pitchFamily="34" charset="0"/>
              <a:buChar char="•"/>
            </a:pPr>
            <a:r>
              <a:rPr lang="en-GB" sz="1800" dirty="0"/>
              <a:t>X, Y offset</a:t>
            </a:r>
          </a:p>
          <a:p>
            <a:pPr lvl="1">
              <a:lnSpc>
                <a:spcPct val="100000"/>
              </a:lnSpc>
              <a:buFont typeface="Arial" panose="020B0604020202020204" pitchFamily="34" charset="0"/>
              <a:buChar char="•"/>
            </a:pPr>
            <a:r>
              <a:rPr lang="en-GB" sz="1800" dirty="0"/>
              <a:t>Amount of blur</a:t>
            </a:r>
          </a:p>
          <a:p>
            <a:pPr lvl="1">
              <a:lnSpc>
                <a:spcPct val="100000"/>
              </a:lnSpc>
              <a:buFont typeface="Arial" panose="020B0604020202020204" pitchFamily="34" charset="0"/>
              <a:buChar char="•"/>
            </a:pPr>
            <a:r>
              <a:rPr lang="en-GB" sz="1800" dirty="0"/>
              <a:t>Colour </a:t>
            </a:r>
          </a:p>
          <a:p>
            <a:pPr lvl="1">
              <a:lnSpc>
                <a:spcPct val="100000"/>
              </a:lnSpc>
              <a:buFont typeface="Arial" panose="020B0604020202020204" pitchFamily="34" charset="0"/>
              <a:buChar char="•"/>
            </a:pPr>
            <a:r>
              <a:rPr lang="en-GB" sz="1800" dirty="0"/>
              <a:t>Corresponding box shadow rule</a:t>
            </a:r>
          </a:p>
          <a:p>
            <a:pPr lvl="1">
              <a:lnSpc>
                <a:spcPct val="100000"/>
              </a:lnSpc>
            </a:pPr>
            <a:endParaRPr lang="en-GB" dirty="0"/>
          </a:p>
        </p:txBody>
      </p:sp>
      <p:sp>
        <p:nvSpPr>
          <p:cNvPr id="2" name="Title 1"/>
          <p:cNvSpPr>
            <a:spLocks noGrp="1"/>
          </p:cNvSpPr>
          <p:nvPr>
            <p:ph type="title"/>
          </p:nvPr>
        </p:nvSpPr>
        <p:spPr>
          <a:prstGeom prst="rect">
            <a:avLst/>
          </a:prstGeom>
        </p:spPr>
        <p:txBody>
          <a:bodyPr>
            <a:normAutofit/>
          </a:bodyPr>
          <a:lstStyle/>
          <a:p>
            <a:r>
              <a:rPr lang="en-GB" dirty="0"/>
              <a:t>Adding a drop shadow</a:t>
            </a:r>
          </a:p>
        </p:txBody>
      </p:sp>
      <p:sp>
        <p:nvSpPr>
          <p:cNvPr id="4" name="Text Box 4"/>
          <p:cNvSpPr txBox="1">
            <a:spLocks noChangeArrowheads="1"/>
          </p:cNvSpPr>
          <p:nvPr/>
        </p:nvSpPr>
        <p:spPr bwMode="auto">
          <a:xfrm>
            <a:off x="392806" y="2413942"/>
            <a:ext cx="11404800" cy="1016305"/>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.shadow {</a:t>
            </a:r>
          </a:p>
          <a:p>
            <a:r>
              <a:rPr lang="en-GB" b="1" dirty="0">
                <a:latin typeface="Source Code Pro" panose="020B0309030403020204" pitchFamily="49" charset="0"/>
                <a:ea typeface="Source Code Pro" panose="020B0309030403020204" pitchFamily="49" charset="0"/>
              </a:rPr>
              <a:t>  	text-shadow: 10px 8px 20px </a:t>
            </a:r>
            <a:r>
              <a:rPr lang="en-GB" b="1" dirty="0" err="1">
                <a:latin typeface="Source Code Pro" panose="020B0309030403020204" pitchFamily="49" charset="0"/>
                <a:ea typeface="Source Code Pro" panose="020B0309030403020204" pitchFamily="49" charset="0"/>
              </a:rPr>
              <a:t>rgb</a:t>
            </a:r>
            <a:r>
              <a:rPr lang="en-GB" b="1" dirty="0">
                <a:latin typeface="Source Code Pro" panose="020B0309030403020204" pitchFamily="49" charset="0"/>
                <a:ea typeface="Source Code Pro" panose="020B0309030403020204" pitchFamily="49" charset="0"/>
              </a:rPr>
              <a:t>(56, 52, 153);</a:t>
            </a:r>
          </a:p>
          <a:p>
            <a:r>
              <a:rPr lang="en-GB" b="1" dirty="0">
                <a:latin typeface="Source Code Pro" panose="020B0309030403020204" pitchFamily="49" charset="0"/>
                <a:ea typeface="Source Code Pro" panose="020B0309030403020204" pitchFamily="49" charset="0"/>
              </a:rPr>
              <a:t>} </a:t>
            </a:r>
          </a:p>
        </p:txBody>
      </p:sp>
      <p:sp>
        <p:nvSpPr>
          <p:cNvPr id="5" name="Text Box 4"/>
          <p:cNvSpPr txBox="1">
            <a:spLocks noChangeArrowheads="1"/>
          </p:cNvSpPr>
          <p:nvPr/>
        </p:nvSpPr>
        <p:spPr bwMode="auto">
          <a:xfrm>
            <a:off x="332035" y="5462344"/>
            <a:ext cx="11404800" cy="1016305"/>
          </a:xfrm>
          <a:prstGeom prst="rect">
            <a:avLst/>
          </a:prstGeom>
          <a:solidFill>
            <a:schemeClr val="accent4">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.shadow {</a:t>
            </a:r>
          </a:p>
          <a:p>
            <a:r>
              <a:rPr lang="en-GB" b="1" dirty="0">
                <a:latin typeface="Source Code Pro" panose="020B0309030403020204" pitchFamily="49" charset="0"/>
                <a:ea typeface="Source Code Pro" panose="020B0309030403020204" pitchFamily="49" charset="0"/>
              </a:rPr>
              <a:t>	box-shadow: 3px 3px 3px 3px </a:t>
            </a:r>
            <a:r>
              <a:rPr lang="en-GB" b="1" dirty="0" err="1">
                <a:latin typeface="Source Code Pro" panose="020B0309030403020204" pitchFamily="49" charset="0"/>
                <a:ea typeface="Source Code Pro" panose="020B0309030403020204" pitchFamily="49" charset="0"/>
              </a:rPr>
              <a:t>rgb</a:t>
            </a:r>
            <a:r>
              <a:rPr lang="en-GB" b="1" dirty="0">
                <a:latin typeface="Source Code Pro" panose="020B0309030403020204" pitchFamily="49" charset="0"/>
                <a:ea typeface="Source Code Pro" panose="020B0309030403020204" pitchFamily="49" charset="0"/>
              </a:rPr>
              <a:t>(0, 0, 119); </a:t>
            </a:r>
          </a:p>
          <a:p>
            <a:r>
              <a:rPr lang="en-GB" b="1" dirty="0">
                <a:latin typeface="Source Code Pro" panose="020B0309030403020204" pitchFamily="49" charset="0"/>
                <a:ea typeface="Source Code Pro" panose="020B0309030403020204" pitchFamily="49" charset="0"/>
              </a:rPr>
              <a:t>} </a:t>
            </a:r>
          </a:p>
        </p:txBody>
      </p:sp>
    </p:spTree>
    <p:extLst>
      <p:ext uri="{BB962C8B-B14F-4D97-AF65-F5344CB8AC3E}">
        <p14:creationId xmlns:p14="http://schemas.microsoft.com/office/powerpoint/2010/main" val="2912608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558DB-3DC6-444E-9B6F-FDC05F4506D0}"/>
              </a:ext>
            </a:extLst>
          </p:cNvPr>
          <p:cNvSpPr>
            <a:spLocks noGrp="1"/>
          </p:cNvSpPr>
          <p:nvPr>
            <p:ph type="body" sz="quarter" idx="10"/>
          </p:nvPr>
        </p:nvSpPr>
        <p:spPr>
          <a:prstGeom prst="rect">
            <a:avLst/>
          </a:prstGeom>
        </p:spPr>
        <p:txBody>
          <a:bodyPr/>
          <a:lstStyle/>
          <a:p>
            <a:pPr marL="0" indent="0">
              <a:lnSpc>
                <a:spcPct val="100000"/>
              </a:lnSpc>
              <a:spcBef>
                <a:spcPts val="1200"/>
              </a:spcBef>
              <a:buNone/>
            </a:pPr>
            <a:r>
              <a:rPr lang="en-GB" sz="2000" dirty="0"/>
              <a:t>W3C specifies 4 numerical colour value methods:</a:t>
            </a:r>
          </a:p>
          <a:p>
            <a:pPr lvl="1">
              <a:lnSpc>
                <a:spcPct val="100000"/>
              </a:lnSpc>
              <a:buFont typeface="Arial" panose="020B0604020202020204" pitchFamily="34" charset="0"/>
              <a:buChar char="•"/>
            </a:pPr>
            <a:r>
              <a:rPr lang="en-GB" sz="1800" dirty="0"/>
              <a:t>RGB, RGBA, HSL and HSLA</a:t>
            </a:r>
          </a:p>
          <a:p>
            <a:pPr marL="0" indent="0">
              <a:lnSpc>
                <a:spcPct val="100000"/>
              </a:lnSpc>
              <a:spcBef>
                <a:spcPts val="1200"/>
              </a:spcBef>
              <a:buNone/>
            </a:pPr>
            <a:r>
              <a:rPr lang="en-GB" sz="2000" dirty="0"/>
              <a:t>There are also 16 basic named colour values that can be used in CSS</a:t>
            </a:r>
          </a:p>
          <a:p>
            <a:pPr lvl="1">
              <a:lnSpc>
                <a:spcPct val="100000"/>
              </a:lnSpc>
              <a:buFont typeface="Arial" panose="020B0604020202020204" pitchFamily="34" charset="0"/>
              <a:buChar char="•"/>
            </a:pPr>
            <a:r>
              <a:rPr lang="en-GB" sz="1800" dirty="0"/>
              <a:t>Additional 128 colours are named in the extended set</a:t>
            </a:r>
            <a:br>
              <a:rPr lang="en-GB" sz="1800" dirty="0"/>
            </a:br>
            <a:r>
              <a:rPr lang="en-GB" sz="1800" dirty="0">
                <a:hlinkClick r:id="rId3"/>
              </a:rPr>
              <a:t>https://www.w3.org/TR/2018/REC-css-color-3-20180619/#svg-color</a:t>
            </a:r>
            <a:endParaRPr lang="en-GB" sz="1800" dirty="0"/>
          </a:p>
          <a:p>
            <a:pPr>
              <a:buFont typeface="Arial" panose="020B0604020202020204" pitchFamily="34" charset="0"/>
              <a:buChar char="•"/>
            </a:pPr>
            <a:endParaRPr lang="en-GB" dirty="0"/>
          </a:p>
          <a:p>
            <a:pPr>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51AB9EBF-DA5B-7746-998B-5DA22E88F322}"/>
              </a:ext>
            </a:extLst>
          </p:cNvPr>
          <p:cNvSpPr>
            <a:spLocks noGrp="1"/>
          </p:cNvSpPr>
          <p:nvPr>
            <p:ph type="title"/>
          </p:nvPr>
        </p:nvSpPr>
        <p:spPr>
          <a:prstGeom prst="rect">
            <a:avLst/>
          </a:prstGeom>
        </p:spPr>
        <p:txBody>
          <a:bodyPr>
            <a:normAutofit/>
          </a:bodyPr>
          <a:lstStyle/>
          <a:p>
            <a:r>
              <a:rPr lang="en-GB" dirty="0" err="1"/>
              <a:t>Color</a:t>
            </a:r>
            <a:r>
              <a:rPr lang="en-GB" dirty="0"/>
              <a:t> values and format</a:t>
            </a:r>
          </a:p>
        </p:txBody>
      </p:sp>
      <p:pic>
        <p:nvPicPr>
          <p:cNvPr id="5" name="Content Placeholder 4">
            <a:extLst>
              <a:ext uri="{FF2B5EF4-FFF2-40B4-BE49-F238E27FC236}">
                <a16:creationId xmlns:a16="http://schemas.microsoft.com/office/drawing/2014/main" id="{05FEA49D-1A06-C24E-84D0-F5876A4842D4}"/>
              </a:ext>
            </a:extLst>
          </p:cNvPr>
          <p:cNvPicPr>
            <a:picLocks noGrp="1" noChangeAspect="1"/>
          </p:cNvPicPr>
          <p:nvPr>
            <p:ph sz="quarter" idx="4294967295"/>
          </p:nvPr>
        </p:nvPicPr>
        <p:blipFill rotWithShape="1">
          <a:blip r:embed="rId4"/>
          <a:srcRect t="4702"/>
          <a:stretch/>
        </p:blipFill>
        <p:spPr>
          <a:xfrm>
            <a:off x="8023225" y="1154906"/>
            <a:ext cx="3652837" cy="4548187"/>
          </a:xfrm>
          <a:prstGeom prst="rect">
            <a:avLst/>
          </a:prstGeom>
        </p:spPr>
      </p:pic>
    </p:spTree>
    <p:extLst>
      <p:ext uri="{BB962C8B-B14F-4D97-AF65-F5344CB8AC3E}">
        <p14:creationId xmlns:p14="http://schemas.microsoft.com/office/powerpoint/2010/main" val="367673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CF8C22-0EFB-154D-B540-CB563FFB4BE3}"/>
              </a:ext>
            </a:extLst>
          </p:cNvPr>
          <p:cNvSpPr>
            <a:spLocks noGrp="1"/>
          </p:cNvSpPr>
          <p:nvPr>
            <p:ph type="body" sz="quarter" idx="10"/>
          </p:nvPr>
        </p:nvSpPr>
        <p:spPr>
          <a:prstGeom prst="rect">
            <a:avLst/>
          </a:prstGeom>
        </p:spPr>
        <p:txBody>
          <a:bodyPr/>
          <a:lstStyle/>
          <a:p>
            <a:pPr marL="0" indent="0">
              <a:lnSpc>
                <a:spcPct val="100000"/>
              </a:lnSpc>
              <a:buNone/>
            </a:pPr>
            <a:r>
              <a:rPr lang="en-GB" sz="2000" dirty="0"/>
              <a:t>Used to specify RED, GREEN and BLUE values</a:t>
            </a:r>
          </a:p>
          <a:p>
            <a:pPr lvl="1">
              <a:lnSpc>
                <a:spcPct val="100000"/>
              </a:lnSpc>
              <a:buFont typeface="Arial" panose="020B0604020202020204" pitchFamily="34" charset="0"/>
              <a:buChar char="•"/>
            </a:pPr>
            <a:r>
              <a:rPr lang="en-GB" sz="1800" dirty="0"/>
              <a:t>Can be done with Hexadecimal or as a set of 3 numeric values (either integer or percentage)</a:t>
            </a:r>
          </a:p>
          <a:p>
            <a:pPr lvl="1">
              <a:lnSpc>
                <a:spcPct val="100000"/>
              </a:lnSpc>
            </a:pPr>
            <a:endParaRPr lang="en-GB" sz="1800" dirty="0"/>
          </a:p>
          <a:p>
            <a:pPr lvl="1">
              <a:lnSpc>
                <a:spcPct val="100000"/>
              </a:lnSpc>
            </a:pPr>
            <a:endParaRPr lang="en-GB" sz="1800" dirty="0"/>
          </a:p>
          <a:p>
            <a:pPr lvl="1">
              <a:lnSpc>
                <a:spcPct val="100000"/>
              </a:lnSpc>
            </a:pPr>
            <a:endParaRPr lang="en-GB" sz="1800" dirty="0"/>
          </a:p>
          <a:p>
            <a:pPr lvl="1">
              <a:lnSpc>
                <a:spcPct val="100000"/>
              </a:lnSpc>
            </a:pPr>
            <a:endParaRPr lang="en-GB" sz="1800" dirty="0"/>
          </a:p>
          <a:p>
            <a:pPr marL="0" indent="0">
              <a:lnSpc>
                <a:spcPct val="100000"/>
              </a:lnSpc>
              <a:buNone/>
            </a:pPr>
            <a:r>
              <a:rPr lang="en-GB" sz="2000" dirty="0"/>
              <a:t>The A value can be used to represent ALPHA for opacity of the colour</a:t>
            </a:r>
          </a:p>
          <a:p>
            <a:pPr lvl="1">
              <a:lnSpc>
                <a:spcPct val="100000"/>
              </a:lnSpc>
              <a:buFont typeface="Arial" panose="020B0604020202020204" pitchFamily="34" charset="0"/>
              <a:buChar char="•"/>
            </a:pPr>
            <a:r>
              <a:rPr lang="en-GB" sz="1800" dirty="0"/>
              <a:t>Cannot be used with HEX values</a:t>
            </a:r>
          </a:p>
          <a:p>
            <a:pPr lvl="1">
              <a:lnSpc>
                <a:spcPct val="100000"/>
              </a:lnSpc>
            </a:pPr>
            <a:endParaRPr lang="en-GB" sz="1800" dirty="0"/>
          </a:p>
        </p:txBody>
      </p:sp>
      <p:sp>
        <p:nvSpPr>
          <p:cNvPr id="3" name="Title 2">
            <a:extLst>
              <a:ext uri="{FF2B5EF4-FFF2-40B4-BE49-F238E27FC236}">
                <a16:creationId xmlns:a16="http://schemas.microsoft.com/office/drawing/2014/main" id="{80725A11-51AC-564F-BB17-112BED993106}"/>
              </a:ext>
            </a:extLst>
          </p:cNvPr>
          <p:cNvSpPr>
            <a:spLocks noGrp="1"/>
          </p:cNvSpPr>
          <p:nvPr>
            <p:ph type="title"/>
          </p:nvPr>
        </p:nvSpPr>
        <p:spPr>
          <a:prstGeom prst="rect">
            <a:avLst/>
          </a:prstGeom>
        </p:spPr>
        <p:txBody>
          <a:bodyPr>
            <a:normAutofit/>
          </a:bodyPr>
          <a:lstStyle/>
          <a:p>
            <a:r>
              <a:rPr lang="en-GB" dirty="0" err="1"/>
              <a:t>Color</a:t>
            </a:r>
            <a:r>
              <a:rPr lang="en-GB" dirty="0"/>
              <a:t> values and format RGB/RGBA</a:t>
            </a:r>
          </a:p>
        </p:txBody>
      </p:sp>
      <p:sp>
        <p:nvSpPr>
          <p:cNvPr id="4" name="TextBox 3">
            <a:extLst>
              <a:ext uri="{FF2B5EF4-FFF2-40B4-BE49-F238E27FC236}">
                <a16:creationId xmlns:a16="http://schemas.microsoft.com/office/drawing/2014/main" id="{8DF8FFEF-D0B6-8040-89BB-4F4279B35F04}"/>
              </a:ext>
            </a:extLst>
          </p:cNvPr>
          <p:cNvSpPr txBox="1"/>
          <p:nvPr/>
        </p:nvSpPr>
        <p:spPr>
          <a:xfrm>
            <a:off x="392806" y="2828835"/>
            <a:ext cx="11404800" cy="1200329"/>
          </a:xfrm>
          <a:prstGeom prst="rect">
            <a:avLst/>
          </a:prstGeom>
          <a:solidFill>
            <a:schemeClr val="accent4">
              <a:lumMod val="20000"/>
              <a:lumOff val="80000"/>
            </a:schemeClr>
          </a:solidFill>
        </p:spPr>
        <p:txBody>
          <a:bodyPr wrap="square" rtlCol="0">
            <a:spAutoFit/>
          </a:bodyPr>
          <a:lstStyle/>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blue; }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p>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#ff0000; }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rrggbb</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p>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(255,0,0); } </a:t>
            </a:r>
          </a:p>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(100%, 0%, 0%); }</a:t>
            </a:r>
          </a:p>
        </p:txBody>
      </p:sp>
      <p:sp>
        <p:nvSpPr>
          <p:cNvPr id="5" name="TextBox 4">
            <a:extLst>
              <a:ext uri="{FF2B5EF4-FFF2-40B4-BE49-F238E27FC236}">
                <a16:creationId xmlns:a16="http://schemas.microsoft.com/office/drawing/2014/main" id="{82FBE482-07FF-FB4E-9905-ABB9D665D7FC}"/>
              </a:ext>
            </a:extLst>
          </p:cNvPr>
          <p:cNvSpPr txBox="1"/>
          <p:nvPr/>
        </p:nvSpPr>
        <p:spPr>
          <a:xfrm>
            <a:off x="392806" y="4878000"/>
            <a:ext cx="11404800" cy="1200329"/>
          </a:xfrm>
          <a:prstGeom prst="rect">
            <a:avLst/>
          </a:prstGeom>
          <a:solidFill>
            <a:schemeClr val="accent4">
              <a:lumMod val="20000"/>
              <a:lumOff val="80000"/>
            </a:schemeClr>
          </a:solidFill>
        </p:spPr>
        <p:txBody>
          <a:bodyPr wrap="square" rtlCol="0">
            <a:spAutoFit/>
          </a:bodyPr>
          <a:lstStyle/>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(255,0,0); } 	/* integer range 0 - 255 */ </a:t>
            </a:r>
          </a:p>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(255,0,0,1); }	/* the same, with explicit opacity of 1 */ </a:t>
            </a:r>
          </a:p>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(100%,0%,0%); } 	/* float range 0.0% - 100.0% */ </a:t>
            </a:r>
          </a:p>
          <a:p>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em</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rgba</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(100%,0%,0%,1); }	/* the same, with explicit opacity of 1 */</a:t>
            </a:r>
          </a:p>
        </p:txBody>
      </p:sp>
    </p:spTree>
    <p:extLst>
      <p:ext uri="{BB962C8B-B14F-4D97-AF65-F5344CB8AC3E}">
        <p14:creationId xmlns:p14="http://schemas.microsoft.com/office/powerpoint/2010/main" val="2708402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07B42E-5248-BF4D-8CFA-14FB5420B7AB}"/>
              </a:ext>
            </a:extLst>
          </p:cNvPr>
          <p:cNvSpPr>
            <a:spLocks noGrp="1"/>
          </p:cNvSpPr>
          <p:nvPr>
            <p:ph type="body" sz="quarter" idx="10"/>
          </p:nvPr>
        </p:nvSpPr>
        <p:spPr>
          <a:prstGeom prst="rect">
            <a:avLst/>
          </a:prstGeom>
        </p:spPr>
        <p:txBody>
          <a:bodyPr/>
          <a:lstStyle/>
          <a:p>
            <a:pPr>
              <a:lnSpc>
                <a:spcPct val="100000"/>
              </a:lnSpc>
              <a:buFont typeface="Arial" panose="020B0604020202020204" pitchFamily="34" charset="0"/>
              <a:buChar char="•"/>
            </a:pPr>
            <a:r>
              <a:rPr lang="en-GB" sz="2000" dirty="0"/>
              <a:t>RGB is hardware oriented and harps back to the days when CRT were used in monitors</a:t>
            </a:r>
          </a:p>
          <a:p>
            <a:pPr>
              <a:lnSpc>
                <a:spcPct val="100000"/>
              </a:lnSpc>
              <a:buFont typeface="Arial" panose="020B0604020202020204" pitchFamily="34" charset="0"/>
              <a:buChar char="•"/>
            </a:pPr>
            <a:r>
              <a:rPr lang="en-GB" sz="2000" dirty="0"/>
              <a:t>HSL are encoded as Hue, Saturation and Lightness</a:t>
            </a:r>
          </a:p>
        </p:txBody>
      </p:sp>
      <p:sp>
        <p:nvSpPr>
          <p:cNvPr id="3" name="Title 2">
            <a:extLst>
              <a:ext uri="{FF2B5EF4-FFF2-40B4-BE49-F238E27FC236}">
                <a16:creationId xmlns:a16="http://schemas.microsoft.com/office/drawing/2014/main" id="{0496D069-3174-D648-982C-D92BC4A0AB77}"/>
              </a:ext>
            </a:extLst>
          </p:cNvPr>
          <p:cNvSpPr>
            <a:spLocks noGrp="1"/>
          </p:cNvSpPr>
          <p:nvPr>
            <p:ph type="title"/>
          </p:nvPr>
        </p:nvSpPr>
        <p:spPr>
          <a:prstGeom prst="rect">
            <a:avLst/>
          </a:prstGeom>
        </p:spPr>
        <p:txBody>
          <a:bodyPr>
            <a:normAutofit/>
          </a:bodyPr>
          <a:lstStyle/>
          <a:p>
            <a:r>
              <a:rPr lang="en-GB" dirty="0" err="1"/>
              <a:t>Color</a:t>
            </a:r>
            <a:r>
              <a:rPr lang="en-GB" dirty="0"/>
              <a:t> values and format – HSL/HSLA</a:t>
            </a:r>
          </a:p>
        </p:txBody>
      </p:sp>
      <p:sp>
        <p:nvSpPr>
          <p:cNvPr id="4" name="TextBox 3">
            <a:extLst>
              <a:ext uri="{FF2B5EF4-FFF2-40B4-BE49-F238E27FC236}">
                <a16:creationId xmlns:a16="http://schemas.microsoft.com/office/drawing/2014/main" id="{3D9336C8-4008-8049-9470-DB52A45BE5F9}"/>
              </a:ext>
            </a:extLst>
          </p:cNvPr>
          <p:cNvSpPr txBox="1"/>
          <p:nvPr/>
        </p:nvSpPr>
        <p:spPr>
          <a:xfrm>
            <a:off x="373200" y="4144361"/>
            <a:ext cx="11404800" cy="1631216"/>
          </a:xfrm>
          <a:prstGeom prst="rect">
            <a:avLst/>
          </a:prstGeom>
          <a:solidFill>
            <a:schemeClr val="accent4">
              <a:lumMod val="20000"/>
              <a:lumOff val="80000"/>
            </a:schemeClr>
          </a:solidFill>
        </p:spPr>
        <p:txBody>
          <a:bodyPr wrap="square" rtlCol="0">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hsl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(0, 100%, 50%); } 		/* red */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hsl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(120, 100%, 50%); }		/* lime */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hsl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(120, 100%, 25%); }		/* dark green */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hsl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(120, 100%, 75%); }		/* light green */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hsl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(120, 75%, 75%); } 		/* pastel green, and so on */</a:t>
            </a:r>
          </a:p>
        </p:txBody>
      </p:sp>
      <p:sp>
        <p:nvSpPr>
          <p:cNvPr id="6" name="TextBox 5">
            <a:extLst>
              <a:ext uri="{FF2B5EF4-FFF2-40B4-BE49-F238E27FC236}">
                <a16:creationId xmlns:a16="http://schemas.microsoft.com/office/drawing/2014/main" id="{285CAC52-CF8E-42DC-833C-3E78D3C22783}"/>
              </a:ext>
            </a:extLst>
          </p:cNvPr>
          <p:cNvSpPr txBox="1"/>
          <p:nvPr/>
        </p:nvSpPr>
        <p:spPr>
          <a:xfrm>
            <a:off x="373200" y="2250264"/>
            <a:ext cx="11445600" cy="1746632"/>
          </a:xfrm>
          <a:prstGeom prst="rect">
            <a:avLst/>
          </a:prstGeom>
          <a:noFill/>
        </p:spPr>
        <p:txBody>
          <a:bodyPr wrap="square">
            <a:spAutoFit/>
          </a:bodyPr>
          <a:lstStyle/>
          <a:p>
            <a:pPr marL="628650" lvl="1" indent="-171450">
              <a:spcBef>
                <a:spcPts val="0"/>
              </a:spcBef>
              <a:spcAft>
                <a:spcPts val="650"/>
              </a:spcAft>
              <a:buFont typeface="Arial" panose="020B0604020202020204" pitchFamily="34" charset="0"/>
              <a:buChar char="•"/>
            </a:pPr>
            <a:r>
              <a:rPr lang="en-GB" sz="1800" dirty="0">
                <a:latin typeface="+mn-lt"/>
              </a:rPr>
              <a:t>Hue is represented as an angle of the colour circle – measured in degrees and value is used in CSS</a:t>
            </a:r>
          </a:p>
          <a:p>
            <a:pPr marL="628650" lvl="1" indent="-171450">
              <a:spcBef>
                <a:spcPts val="0"/>
              </a:spcBef>
              <a:spcAft>
                <a:spcPts val="650"/>
              </a:spcAft>
              <a:buFont typeface="Arial" panose="020B0604020202020204" pitchFamily="34" charset="0"/>
              <a:buChar char="•"/>
            </a:pPr>
            <a:r>
              <a:rPr lang="en-GB" sz="1800" dirty="0">
                <a:latin typeface="+mn-lt"/>
              </a:rPr>
              <a:t>Saturation and Lightness are represented as percentages</a:t>
            </a:r>
          </a:p>
          <a:p>
            <a:pPr marL="1085850" lvl="2" indent="-171450">
              <a:spcBef>
                <a:spcPts val="0"/>
              </a:spcBef>
              <a:spcAft>
                <a:spcPts val="650"/>
              </a:spcAft>
              <a:buFont typeface="Arial" panose="020B0604020202020204" pitchFamily="34" charset="0"/>
              <a:buChar char="•"/>
            </a:pPr>
            <a:r>
              <a:rPr lang="en-GB" sz="1800" dirty="0">
                <a:latin typeface="+mn-lt"/>
              </a:rPr>
              <a:t>100% is full saturation and 0% is a shade of grey</a:t>
            </a:r>
          </a:p>
          <a:p>
            <a:pPr marL="1085850" lvl="2" indent="-171450">
              <a:spcBef>
                <a:spcPts val="0"/>
              </a:spcBef>
              <a:spcAft>
                <a:spcPts val="650"/>
              </a:spcAft>
              <a:buFont typeface="Arial" panose="020B0604020202020204" pitchFamily="34" charset="0"/>
              <a:buChar char="•"/>
            </a:pPr>
            <a:r>
              <a:rPr lang="en-GB" sz="1800" dirty="0">
                <a:latin typeface="+mn-lt"/>
              </a:rPr>
              <a:t>0% lightness is black, 100% is white and 50% is ‘normal’</a:t>
            </a:r>
          </a:p>
        </p:txBody>
      </p:sp>
    </p:spTree>
    <p:extLst>
      <p:ext uri="{BB962C8B-B14F-4D97-AF65-F5344CB8AC3E}">
        <p14:creationId xmlns:p14="http://schemas.microsoft.com/office/powerpoint/2010/main" val="273414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8C903-36B8-984D-A769-739527C2C27E}"/>
              </a:ext>
            </a:extLst>
          </p:cNvPr>
          <p:cNvSpPr>
            <a:spLocks noGrp="1"/>
          </p:cNvSpPr>
          <p:nvPr>
            <p:ph type="ctrTitle"/>
          </p:nvPr>
        </p:nvSpPr>
        <p:spPr/>
        <p:txBody>
          <a:bodyPr/>
          <a:lstStyle/>
          <a:p>
            <a:r>
              <a:rPr lang="en-GB" dirty="0"/>
              <a:t>Measurement Units</a:t>
            </a:r>
          </a:p>
        </p:txBody>
      </p:sp>
      <p:sp>
        <p:nvSpPr>
          <p:cNvPr id="5" name="Subtitle 4">
            <a:extLst>
              <a:ext uri="{FF2B5EF4-FFF2-40B4-BE49-F238E27FC236}">
                <a16:creationId xmlns:a16="http://schemas.microsoft.com/office/drawing/2014/main" id="{EF008090-4453-EC4E-B512-E7880A3D8078}"/>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10836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F0E5C5-9433-FE4B-8FE3-DD77B8AB5E27}"/>
              </a:ext>
            </a:extLst>
          </p:cNvPr>
          <p:cNvSpPr>
            <a:spLocks noGrp="1"/>
          </p:cNvSpPr>
          <p:nvPr>
            <p:ph type="ctrTitle"/>
          </p:nvPr>
        </p:nvSpPr>
        <p:spPr/>
        <p:txBody>
          <a:bodyPr/>
          <a:lstStyle/>
          <a:p>
            <a:r>
              <a:rPr lang="en-GB" dirty="0"/>
              <a:t>CSS Application and Syntax</a:t>
            </a:r>
          </a:p>
        </p:txBody>
      </p:sp>
      <p:sp>
        <p:nvSpPr>
          <p:cNvPr id="8" name="Subtitle 7">
            <a:extLst>
              <a:ext uri="{FF2B5EF4-FFF2-40B4-BE49-F238E27FC236}">
                <a16:creationId xmlns:a16="http://schemas.microsoft.com/office/drawing/2014/main" id="{A708033D-2A39-6C40-941E-ABCED6155696}"/>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43529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9A2E8E-5187-374B-9918-E45E2C3DE21B}"/>
              </a:ext>
            </a:extLst>
          </p:cNvPr>
          <p:cNvSpPr>
            <a:spLocks noGrp="1"/>
          </p:cNvSpPr>
          <p:nvPr>
            <p:ph type="body" sz="quarter" idx="10"/>
          </p:nvPr>
        </p:nvSpPr>
        <p:spPr>
          <a:xfrm>
            <a:off x="515143" y="947368"/>
            <a:ext cx="11161713" cy="4328725"/>
          </a:xfrm>
          <a:prstGeom prst="rect">
            <a:avLst/>
          </a:prstGeom>
        </p:spPr>
        <p:txBody>
          <a:bodyPr/>
          <a:lstStyle/>
          <a:p>
            <a:pPr marL="0" indent="0">
              <a:lnSpc>
                <a:spcPct val="100000"/>
              </a:lnSpc>
              <a:buNone/>
            </a:pPr>
            <a:r>
              <a:rPr lang="en-GB" sz="2000" dirty="0"/>
              <a:t>Sizing elements can be achieved in a number of different ways:</a:t>
            </a:r>
          </a:p>
          <a:p>
            <a:pPr marL="0" indent="0">
              <a:lnSpc>
                <a:spcPct val="100000"/>
              </a:lnSpc>
              <a:buNone/>
            </a:pPr>
            <a:r>
              <a:rPr lang="en-GB" sz="2000" dirty="0"/>
              <a:t>Pixels (</a:t>
            </a:r>
            <a:r>
              <a:rPr lang="en-GB" sz="2000" dirty="0" err="1"/>
              <a:t>px</a:t>
            </a:r>
            <a:r>
              <a:rPr lang="en-GB" sz="2000" dirty="0"/>
              <a:t>) - a fixed measurement based on the size of a pixel</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0" indent="0">
              <a:lnSpc>
                <a:spcPct val="100000"/>
              </a:lnSpc>
              <a:buNone/>
            </a:pPr>
            <a:r>
              <a:rPr lang="en-GB" sz="2000" dirty="0"/>
              <a:t>Ems (</a:t>
            </a:r>
            <a:r>
              <a:rPr lang="en-GB" sz="2000" dirty="0" err="1"/>
              <a:t>em</a:t>
            </a:r>
            <a:r>
              <a:rPr lang="en-GB" sz="2000" dirty="0"/>
              <a:t>) - a relative unit that equates to the font size of the element. </a:t>
            </a:r>
          </a:p>
          <a:p>
            <a:pPr lvl="1">
              <a:lnSpc>
                <a:spcPct val="100000"/>
              </a:lnSpc>
              <a:buFont typeface="Arial" panose="020B0604020202020204" pitchFamily="34" charset="0"/>
              <a:buChar char="•"/>
            </a:pPr>
            <a:r>
              <a:rPr lang="en-GB" sz="1800" dirty="0"/>
              <a:t>An </a:t>
            </a:r>
            <a:r>
              <a:rPr lang="en-GB" sz="1800" dirty="0" err="1"/>
              <a:t>em</a:t>
            </a:r>
            <a:r>
              <a:rPr lang="en-GB" sz="1800" dirty="0"/>
              <a:t> unit is relative to the parent element’s font size.</a:t>
            </a:r>
          </a:p>
          <a:p>
            <a:pPr lvl="1">
              <a:lnSpc>
                <a:spcPct val="100000"/>
              </a:lnSpc>
              <a:buFont typeface="Arial" panose="020B0604020202020204" pitchFamily="34" charset="0"/>
              <a:buChar char="•"/>
            </a:pPr>
            <a:endParaRPr lang="en-GB" sz="1800" dirty="0"/>
          </a:p>
          <a:p>
            <a:pPr marL="0" indent="0">
              <a:lnSpc>
                <a:spcPct val="100000"/>
              </a:lnSpc>
              <a:buNone/>
            </a:pPr>
            <a:endParaRPr lang="en-GB" sz="2000" dirty="0"/>
          </a:p>
          <a:p>
            <a:pPr marL="0" indent="0">
              <a:lnSpc>
                <a:spcPct val="100000"/>
              </a:lnSpc>
              <a:buNone/>
            </a:pPr>
            <a:r>
              <a:rPr lang="en-GB" sz="2000" dirty="0"/>
              <a:t>Points (pts) - Points are an absolute unit equal to 1/72 of an inch </a:t>
            </a:r>
          </a:p>
          <a:p>
            <a:pPr lvl="1">
              <a:lnSpc>
                <a:spcPct val="100000"/>
              </a:lnSpc>
              <a:buFont typeface="Arial" panose="020B0604020202020204" pitchFamily="34" charset="0"/>
              <a:buChar char="•"/>
            </a:pPr>
            <a:r>
              <a:rPr lang="en-GB" sz="1800" dirty="0"/>
              <a:t>Points can be useful when setting type sizes for print</a:t>
            </a:r>
          </a:p>
          <a:p>
            <a:pPr lvl="1">
              <a:lnSpc>
                <a:spcPct val="100000"/>
              </a:lnSpc>
              <a:buFont typeface="Arial" panose="020B0604020202020204" pitchFamily="34" charset="0"/>
              <a:buChar char="•"/>
            </a:pPr>
            <a:endParaRPr lang="en-GB" sz="1800" dirty="0"/>
          </a:p>
          <a:p>
            <a:pPr marL="0" indent="0">
              <a:lnSpc>
                <a:spcPct val="100000"/>
              </a:lnSpc>
              <a:buNone/>
            </a:pPr>
            <a:endParaRPr lang="en-GB" dirty="0"/>
          </a:p>
          <a:p>
            <a:pPr marL="0" indent="0">
              <a:lnSpc>
                <a:spcPct val="100000"/>
              </a:lnSpc>
              <a:buNone/>
            </a:pPr>
            <a:r>
              <a:rPr lang="en-GB" sz="2000" dirty="0"/>
              <a:t>% - Size is relative to the containing element</a:t>
            </a:r>
          </a:p>
          <a:p>
            <a:pPr>
              <a:lnSpc>
                <a:spcPct val="100000"/>
              </a:lnSpc>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23571305-B462-7140-A4F9-D25C5875950A}"/>
              </a:ext>
            </a:extLst>
          </p:cNvPr>
          <p:cNvSpPr>
            <a:spLocks noGrp="1"/>
          </p:cNvSpPr>
          <p:nvPr>
            <p:ph type="title"/>
          </p:nvPr>
        </p:nvSpPr>
        <p:spPr>
          <a:xfrm>
            <a:off x="478297" y="533441"/>
            <a:ext cx="11161263" cy="720000"/>
          </a:xfrm>
          <a:prstGeom prst="rect">
            <a:avLst/>
          </a:prstGeom>
        </p:spPr>
        <p:txBody>
          <a:bodyPr>
            <a:normAutofit/>
          </a:bodyPr>
          <a:lstStyle/>
          <a:p>
            <a:r>
              <a:rPr lang="en-GB" dirty="0"/>
              <a:t>Element Sizing</a:t>
            </a:r>
          </a:p>
        </p:txBody>
      </p:sp>
      <p:sp>
        <p:nvSpPr>
          <p:cNvPr id="4" name="Text Box 4">
            <a:extLst>
              <a:ext uri="{FF2B5EF4-FFF2-40B4-BE49-F238E27FC236}">
                <a16:creationId xmlns:a16="http://schemas.microsoft.com/office/drawing/2014/main" id="{84DD9220-5F4C-BF40-85A1-136D9F4957F5}"/>
              </a:ext>
            </a:extLst>
          </p:cNvPr>
          <p:cNvSpPr txBox="1">
            <a:spLocks noChangeArrowheads="1"/>
          </p:cNvSpPr>
          <p:nvPr/>
        </p:nvSpPr>
        <p:spPr bwMode="auto">
          <a:xfrm>
            <a:off x="478297" y="1874371"/>
            <a:ext cx="11404800" cy="400110"/>
          </a:xfrm>
          <a:prstGeom prst="rect">
            <a:avLst/>
          </a:prstGeom>
          <a:solidFill>
            <a:schemeClr val="tx2">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pPr eaLnBrk="0" hangingPunct="0">
              <a:spcBef>
                <a:spcPts val="0"/>
              </a:spcBef>
              <a:defRPr/>
            </a:pPr>
            <a:r>
              <a:rPr lang="en-GB" b="1" dirty="0" err="1">
                <a:latin typeface="Source Code Pro" panose="020B0309030403020204" pitchFamily="49" charset="0"/>
                <a:ea typeface="Source Code Pro" panose="020B0309030403020204" pitchFamily="49" charset="0"/>
              </a:rPr>
              <a:t>img</a:t>
            </a:r>
            <a:r>
              <a:rPr lang="en-GB" b="1" dirty="0">
                <a:latin typeface="Source Code Pro" panose="020B0309030403020204" pitchFamily="49" charset="0"/>
                <a:ea typeface="Source Code Pro" panose="020B0309030403020204" pitchFamily="49" charset="0"/>
              </a:rPr>
              <a:t> { width: 150px; }</a:t>
            </a:r>
          </a:p>
        </p:txBody>
      </p:sp>
      <p:sp>
        <p:nvSpPr>
          <p:cNvPr id="5" name="Text Box 4">
            <a:extLst>
              <a:ext uri="{FF2B5EF4-FFF2-40B4-BE49-F238E27FC236}">
                <a16:creationId xmlns:a16="http://schemas.microsoft.com/office/drawing/2014/main" id="{749C63FF-BC7B-6246-9CC1-09DDAC82D51A}"/>
              </a:ext>
            </a:extLst>
          </p:cNvPr>
          <p:cNvSpPr txBox="1">
            <a:spLocks noChangeArrowheads="1"/>
          </p:cNvSpPr>
          <p:nvPr/>
        </p:nvSpPr>
        <p:spPr bwMode="auto">
          <a:xfrm>
            <a:off x="393600" y="3339355"/>
            <a:ext cx="11404800" cy="400110"/>
          </a:xfrm>
          <a:prstGeom prst="rect">
            <a:avLst/>
          </a:prstGeom>
          <a:solidFill>
            <a:schemeClr val="tx2">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pPr eaLnBrk="0" hangingPunct="0">
              <a:spcBef>
                <a:spcPts val="0"/>
              </a:spcBef>
              <a:defRPr/>
            </a:pPr>
            <a:r>
              <a:rPr lang="en-GB" b="1" dirty="0">
                <a:latin typeface="Source Code Pro" panose="020B0309030403020204" pitchFamily="49" charset="0"/>
                <a:ea typeface="Source Code Pro" panose="020B0309030403020204" pitchFamily="49" charset="0"/>
              </a:rPr>
              <a:t>article{ width: 3em; }</a:t>
            </a:r>
          </a:p>
        </p:txBody>
      </p:sp>
      <p:sp>
        <p:nvSpPr>
          <p:cNvPr id="6" name="Text Box 4">
            <a:extLst>
              <a:ext uri="{FF2B5EF4-FFF2-40B4-BE49-F238E27FC236}">
                <a16:creationId xmlns:a16="http://schemas.microsoft.com/office/drawing/2014/main" id="{9241ED31-A27A-044D-A8A7-48C33B35DE81}"/>
              </a:ext>
            </a:extLst>
          </p:cNvPr>
          <p:cNvSpPr txBox="1">
            <a:spLocks noChangeArrowheads="1"/>
          </p:cNvSpPr>
          <p:nvPr/>
        </p:nvSpPr>
        <p:spPr bwMode="auto">
          <a:xfrm>
            <a:off x="393600" y="4875983"/>
            <a:ext cx="11404800" cy="400110"/>
          </a:xfrm>
          <a:prstGeom prst="rect">
            <a:avLst/>
          </a:prstGeom>
          <a:solidFill>
            <a:schemeClr val="tx2">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pPr eaLnBrk="0" hangingPunct="0">
              <a:spcBef>
                <a:spcPts val="0"/>
              </a:spcBef>
              <a:defRPr/>
            </a:pPr>
            <a:r>
              <a:rPr lang="en-GB" b="1" dirty="0">
                <a:latin typeface="Source Code Pro" panose="020B0309030403020204" pitchFamily="49" charset="0"/>
                <a:ea typeface="Source Code Pro" panose="020B0309030403020204" pitchFamily="49" charset="0"/>
              </a:rPr>
              <a:t>body{ font-size: 12pt; }</a:t>
            </a:r>
          </a:p>
        </p:txBody>
      </p:sp>
      <p:sp>
        <p:nvSpPr>
          <p:cNvPr id="7" name="Text Box 4">
            <a:extLst>
              <a:ext uri="{FF2B5EF4-FFF2-40B4-BE49-F238E27FC236}">
                <a16:creationId xmlns:a16="http://schemas.microsoft.com/office/drawing/2014/main" id="{378090B3-4E5A-3D4F-8E66-9BE9A2CBFB93}"/>
              </a:ext>
            </a:extLst>
          </p:cNvPr>
          <p:cNvSpPr txBox="1">
            <a:spLocks noChangeArrowheads="1"/>
          </p:cNvSpPr>
          <p:nvPr/>
        </p:nvSpPr>
        <p:spPr bwMode="auto">
          <a:xfrm>
            <a:off x="478296" y="6140912"/>
            <a:ext cx="11320103" cy="400110"/>
          </a:xfrm>
          <a:prstGeom prst="rect">
            <a:avLst/>
          </a:prstGeom>
          <a:solidFill>
            <a:schemeClr val="tx2">
              <a:lumMod val="20000"/>
              <a:lumOff val="80000"/>
            </a:schemeClr>
          </a:solidFill>
        </p:spPr>
        <p:txBody>
          <a:bodyPr wrap="square" rtlCol="0">
            <a:spAutoFit/>
          </a:bodyPr>
          <a:lstStyle>
            <a:defPPr>
              <a:defRPr lang="en-GB"/>
            </a:defPPr>
            <a:lvl1pPr>
              <a:defRPr sz="2000">
                <a:latin typeface="Courier New" pitchFamily="49" charset="0"/>
                <a:cs typeface="Courier New" pitchFamily="49" charset="0"/>
              </a:defRPr>
            </a:lvl1pPr>
          </a:lstStyle>
          <a:p>
            <a:pPr eaLnBrk="0" hangingPunct="0">
              <a:spcBef>
                <a:spcPts val="0"/>
              </a:spcBef>
              <a:defRPr/>
            </a:pPr>
            <a:r>
              <a:rPr lang="en-GB" b="1" dirty="0">
                <a:latin typeface="Source Code Pro" panose="020B0309030403020204" pitchFamily="49" charset="0"/>
                <a:ea typeface="Source Code Pro" panose="020B0309030403020204" pitchFamily="49" charset="0"/>
              </a:rPr>
              <a:t>p{ width: 50%; }</a:t>
            </a:r>
          </a:p>
        </p:txBody>
      </p:sp>
    </p:spTree>
    <p:extLst>
      <p:ext uri="{BB962C8B-B14F-4D97-AF65-F5344CB8AC3E}">
        <p14:creationId xmlns:p14="http://schemas.microsoft.com/office/powerpoint/2010/main" val="2231464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A61109-2C67-8149-8569-51A1BCA40F51}"/>
              </a:ext>
            </a:extLst>
          </p:cNvPr>
          <p:cNvSpPr>
            <a:spLocks noGrp="1"/>
          </p:cNvSpPr>
          <p:nvPr>
            <p:ph type="body" sz="quarter" idx="10"/>
          </p:nvPr>
        </p:nvSpPr>
        <p:spPr/>
        <p:txBody>
          <a:bodyPr/>
          <a:lstStyle/>
          <a:p>
            <a:pPr marL="0" indent="0">
              <a:buNone/>
            </a:pPr>
            <a:r>
              <a:rPr lang="en-GB" sz="2000" dirty="0"/>
              <a:t>Experiment with adding colours and sizing to text and elements</a:t>
            </a:r>
          </a:p>
        </p:txBody>
      </p:sp>
      <p:sp>
        <p:nvSpPr>
          <p:cNvPr id="3" name="Title 2">
            <a:extLst>
              <a:ext uri="{FF2B5EF4-FFF2-40B4-BE49-F238E27FC236}">
                <a16:creationId xmlns:a16="http://schemas.microsoft.com/office/drawing/2014/main" id="{B83D4C7A-4EA3-534F-B125-67AF479954C8}"/>
              </a:ext>
            </a:extLst>
          </p:cNvPr>
          <p:cNvSpPr>
            <a:spLocks noGrp="1"/>
          </p:cNvSpPr>
          <p:nvPr>
            <p:ph type="title"/>
          </p:nvPr>
        </p:nvSpPr>
        <p:spPr/>
        <p:txBody>
          <a:bodyPr>
            <a:normAutofit/>
          </a:bodyPr>
          <a:lstStyle/>
          <a:p>
            <a:r>
              <a:rPr lang="en-GB" dirty="0"/>
              <a:t>Quick Lab 7 – Text, Colours and Sizing</a:t>
            </a:r>
          </a:p>
        </p:txBody>
      </p:sp>
    </p:spTree>
    <p:extLst>
      <p:ext uri="{BB962C8B-B14F-4D97-AF65-F5344CB8AC3E}">
        <p14:creationId xmlns:p14="http://schemas.microsoft.com/office/powerpoint/2010/main" val="640279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F402-EFDC-DB43-98FF-6E3E62B9C535}"/>
              </a:ext>
            </a:extLst>
          </p:cNvPr>
          <p:cNvSpPr>
            <a:spLocks noGrp="1"/>
          </p:cNvSpPr>
          <p:nvPr>
            <p:ph type="ctrTitle"/>
          </p:nvPr>
        </p:nvSpPr>
        <p:spPr/>
        <p:txBody>
          <a:bodyPr/>
          <a:lstStyle/>
          <a:p>
            <a:r>
              <a:rPr lang="en-GB" dirty="0"/>
              <a:t>Images and Backgrounds</a:t>
            </a:r>
          </a:p>
        </p:txBody>
      </p:sp>
      <p:sp>
        <p:nvSpPr>
          <p:cNvPr id="3" name="Subtitle 2">
            <a:extLst>
              <a:ext uri="{FF2B5EF4-FFF2-40B4-BE49-F238E27FC236}">
                <a16:creationId xmlns:a16="http://schemas.microsoft.com/office/drawing/2014/main" id="{15595525-367B-9D49-9277-55550B97507D}"/>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3105772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D56FE8-DE5E-9045-AD11-FDE2BD9236C4}"/>
              </a:ext>
            </a:extLst>
          </p:cNvPr>
          <p:cNvSpPr>
            <a:spLocks noGrp="1"/>
          </p:cNvSpPr>
          <p:nvPr>
            <p:ph type="body" sz="quarter" idx="10"/>
          </p:nvPr>
        </p:nvSpPr>
        <p:spPr>
          <a:xfrm>
            <a:off x="514349" y="1557275"/>
            <a:ext cx="11161713" cy="4328725"/>
          </a:xfrm>
          <a:prstGeom prst="rect">
            <a:avLst/>
          </a:prstGeom>
        </p:spPr>
        <p:txBody>
          <a:bodyPr/>
          <a:lstStyle/>
          <a:p>
            <a:pPr marL="0" indent="0">
              <a:lnSpc>
                <a:spcPct val="100000"/>
              </a:lnSpc>
              <a:spcBef>
                <a:spcPts val="1200"/>
              </a:spcBef>
              <a:buNone/>
            </a:pPr>
            <a:r>
              <a:rPr lang="en-GB" sz="2000" dirty="0"/>
              <a:t>The </a:t>
            </a:r>
            <a:r>
              <a:rPr lang="en-GB" sz="2000" dirty="0" err="1"/>
              <a:t>markup</a:t>
            </a:r>
            <a:r>
              <a:rPr lang="en-GB" sz="2000" dirty="0"/>
              <a:t> for an image often contains the height and width</a:t>
            </a:r>
          </a:p>
          <a:p>
            <a:pPr marL="0" indent="0">
              <a:lnSpc>
                <a:spcPct val="100000"/>
              </a:lnSpc>
              <a:buNone/>
            </a:pPr>
            <a:endParaRPr lang="en-GB" dirty="0"/>
          </a:p>
          <a:p>
            <a:pPr marL="0" indent="0">
              <a:lnSpc>
                <a:spcPct val="100000"/>
              </a:lnSpc>
              <a:spcBef>
                <a:spcPts val="1200"/>
              </a:spcBef>
              <a:buNone/>
            </a:pPr>
            <a:r>
              <a:rPr lang="en-GB" sz="2000" dirty="0"/>
              <a:t>Working towards multi device display we should avoid this</a:t>
            </a:r>
          </a:p>
          <a:p>
            <a:pPr lvl="1">
              <a:lnSpc>
                <a:spcPct val="100000"/>
              </a:lnSpc>
              <a:buFont typeface="Arial" panose="020B0604020202020204" pitchFamily="34" charset="0"/>
              <a:buChar char="•"/>
            </a:pPr>
            <a:r>
              <a:rPr lang="en-GB" sz="1800" dirty="0"/>
              <a:t>Creates a hard coded appearance rule for a graphic</a:t>
            </a:r>
          </a:p>
          <a:p>
            <a:pPr marL="0" indent="0">
              <a:lnSpc>
                <a:spcPct val="100000"/>
              </a:lnSpc>
              <a:spcBef>
                <a:spcPts val="1200"/>
              </a:spcBef>
              <a:buNone/>
            </a:pPr>
            <a:r>
              <a:rPr lang="en-GB" sz="2000" dirty="0"/>
              <a:t>Attributes such as width and height can be set in the CSS</a:t>
            </a:r>
          </a:p>
          <a:p>
            <a:pPr marL="0" indent="0">
              <a:lnSpc>
                <a:spcPct val="100000"/>
              </a:lnSpc>
              <a:buNone/>
            </a:pPr>
            <a:endParaRPr lang="en-GB" dirty="0"/>
          </a:p>
          <a:p>
            <a:pPr marL="0" indent="0">
              <a:lnSpc>
                <a:spcPct val="100000"/>
              </a:lnSpc>
              <a:buNone/>
            </a:pPr>
            <a:endParaRPr lang="en-GB" dirty="0"/>
          </a:p>
          <a:p>
            <a:pPr marL="0" indent="0">
              <a:lnSpc>
                <a:spcPct val="100000"/>
              </a:lnSpc>
              <a:spcBef>
                <a:spcPts val="1200"/>
              </a:spcBef>
              <a:buNone/>
            </a:pPr>
            <a:r>
              <a:rPr lang="en-GB" sz="2000" dirty="0"/>
              <a:t>Positioning, borders and spacing must be done with the box model</a:t>
            </a:r>
          </a:p>
          <a:p>
            <a:pPr lvl="1">
              <a:lnSpc>
                <a:spcPct val="100000"/>
              </a:lnSpc>
              <a:buFont typeface="Arial" panose="020B0604020202020204" pitchFamily="34" charset="0"/>
              <a:buChar char="•"/>
            </a:pPr>
            <a:r>
              <a:rPr lang="en-GB" sz="1800" dirty="0"/>
              <a:t>Never use inline attributes</a:t>
            </a:r>
          </a:p>
          <a:p>
            <a:pPr marL="0" indent="0">
              <a:lnSpc>
                <a:spcPct val="100000"/>
              </a:lnSpc>
              <a:buNone/>
            </a:pPr>
            <a:endParaRPr lang="en-GB" dirty="0"/>
          </a:p>
        </p:txBody>
      </p:sp>
      <p:sp>
        <p:nvSpPr>
          <p:cNvPr id="3" name="Title 2">
            <a:extLst>
              <a:ext uri="{FF2B5EF4-FFF2-40B4-BE49-F238E27FC236}">
                <a16:creationId xmlns:a16="http://schemas.microsoft.com/office/drawing/2014/main" id="{947E264F-0709-3A42-ABDE-84A5FD9A664C}"/>
              </a:ext>
            </a:extLst>
          </p:cNvPr>
          <p:cNvSpPr>
            <a:spLocks noGrp="1"/>
          </p:cNvSpPr>
          <p:nvPr>
            <p:ph type="title"/>
          </p:nvPr>
        </p:nvSpPr>
        <p:spPr>
          <a:prstGeom prst="rect">
            <a:avLst/>
          </a:prstGeom>
        </p:spPr>
        <p:txBody>
          <a:bodyPr>
            <a:normAutofit/>
          </a:bodyPr>
          <a:lstStyle/>
          <a:p>
            <a:r>
              <a:rPr lang="en-GB" dirty="0"/>
              <a:t>Setting Image Properties</a:t>
            </a:r>
          </a:p>
        </p:txBody>
      </p:sp>
      <p:sp>
        <p:nvSpPr>
          <p:cNvPr id="4" name="TextBox 3">
            <a:extLst>
              <a:ext uri="{FF2B5EF4-FFF2-40B4-BE49-F238E27FC236}">
                <a16:creationId xmlns:a16="http://schemas.microsoft.com/office/drawing/2014/main" id="{C308EDE0-6DC7-044F-9FA6-1042F4DD4951}"/>
              </a:ext>
            </a:extLst>
          </p:cNvPr>
          <p:cNvSpPr txBox="1"/>
          <p:nvPr/>
        </p:nvSpPr>
        <p:spPr>
          <a:xfrm>
            <a:off x="514349" y="1973673"/>
            <a:ext cx="11404800" cy="400110"/>
          </a:xfrm>
          <a:prstGeom prst="rect">
            <a:avLst/>
          </a:prstGeom>
          <a:solidFill>
            <a:schemeClr val="accent6">
              <a:lumMod val="20000"/>
              <a:lumOff val="80000"/>
            </a:schemeClr>
          </a:solidFill>
        </p:spPr>
        <p:txBody>
          <a:bodyPr wrap="square">
            <a:spAutoFit/>
          </a:bodyPr>
          <a:lstStyle/>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&lt;</a:t>
            </a:r>
            <a:r>
              <a:rPr lang="en-GB" sz="2000" b="1" dirty="0" err="1">
                <a:latin typeface="Source Code Pro" panose="020B0309030403020204" pitchFamily="49" charset="0"/>
                <a:ea typeface="Source Code Pro" panose="020B0309030403020204" pitchFamily="49" charset="0"/>
                <a:cs typeface="Courier New" pitchFamily="49" charset="0"/>
              </a:rPr>
              <a:t>img</a:t>
            </a:r>
            <a:r>
              <a:rPr lang="en-GB" sz="2000" b="1" dirty="0">
                <a:latin typeface="Source Code Pro" panose="020B0309030403020204" pitchFamily="49" charset="0"/>
                <a:ea typeface="Source Code Pro" panose="020B0309030403020204" pitchFamily="49" charset="0"/>
                <a:cs typeface="Courier New" pitchFamily="49" charset="0"/>
              </a:rPr>
              <a:t> </a:t>
            </a:r>
            <a:r>
              <a:rPr lang="en-GB" sz="2000" b="1" dirty="0" err="1">
                <a:latin typeface="Source Code Pro" panose="020B0309030403020204" pitchFamily="49" charset="0"/>
                <a:ea typeface="Source Code Pro" panose="020B0309030403020204" pitchFamily="49" charset="0"/>
                <a:cs typeface="Courier New" pitchFamily="49" charset="0"/>
              </a:rPr>
              <a:t>src</a:t>
            </a:r>
            <a:r>
              <a:rPr lang="en-GB" sz="2000" b="1" dirty="0">
                <a:latin typeface="Source Code Pro" panose="020B0309030403020204" pitchFamily="49" charset="0"/>
                <a:ea typeface="Source Code Pro" panose="020B0309030403020204" pitchFamily="49" charset="0"/>
                <a:cs typeface="Courier New" pitchFamily="49" charset="0"/>
              </a:rPr>
              <a:t>="electric.JPG" width="450" height="372" /&gt;</a:t>
            </a:r>
          </a:p>
        </p:txBody>
      </p:sp>
      <p:sp>
        <p:nvSpPr>
          <p:cNvPr id="5" name="TextBox 4">
            <a:extLst>
              <a:ext uri="{FF2B5EF4-FFF2-40B4-BE49-F238E27FC236}">
                <a16:creationId xmlns:a16="http://schemas.microsoft.com/office/drawing/2014/main" id="{A14F593B-4B48-2B44-9345-44F2591B9C13}"/>
              </a:ext>
            </a:extLst>
          </p:cNvPr>
          <p:cNvSpPr txBox="1"/>
          <p:nvPr/>
        </p:nvSpPr>
        <p:spPr>
          <a:xfrm>
            <a:off x="393501" y="3930445"/>
            <a:ext cx="5508498" cy="707886"/>
          </a:xfrm>
          <a:prstGeom prst="rect">
            <a:avLst/>
          </a:prstGeom>
          <a:solidFill>
            <a:schemeClr val="accent6">
              <a:lumMod val="20000"/>
              <a:lumOff val="80000"/>
            </a:schemeClr>
          </a:solidFill>
        </p:spPr>
        <p:txBody>
          <a:bodyPr wrap="square">
            <a:spAutoFit/>
          </a:bodyPr>
          <a:lstStyle/>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&lt;</a:t>
            </a:r>
            <a:r>
              <a:rPr lang="en-GB" sz="2000" b="1" dirty="0" err="1">
                <a:latin typeface="Source Code Pro" panose="020B0309030403020204" pitchFamily="49" charset="0"/>
                <a:ea typeface="Source Code Pro" panose="020B0309030403020204" pitchFamily="49" charset="0"/>
                <a:cs typeface="Courier New" pitchFamily="49" charset="0"/>
              </a:rPr>
              <a:t>img</a:t>
            </a:r>
            <a:r>
              <a:rPr lang="en-GB" sz="2000" b="1" dirty="0">
                <a:latin typeface="Source Code Pro" panose="020B0309030403020204" pitchFamily="49" charset="0"/>
                <a:ea typeface="Source Code Pro" panose="020B0309030403020204" pitchFamily="49" charset="0"/>
                <a:cs typeface="Courier New" pitchFamily="49" charset="0"/>
              </a:rPr>
              <a:t> id="electric" </a:t>
            </a:r>
            <a:r>
              <a:rPr lang="en-GB" sz="2000" b="1" dirty="0" err="1">
                <a:latin typeface="Source Code Pro" panose="020B0309030403020204" pitchFamily="49" charset="0"/>
                <a:ea typeface="Source Code Pro" panose="020B0309030403020204" pitchFamily="49" charset="0"/>
                <a:cs typeface="Courier New" pitchFamily="49" charset="0"/>
              </a:rPr>
              <a:t>src</a:t>
            </a:r>
            <a:r>
              <a:rPr lang="en-GB" sz="2000" b="1" dirty="0">
                <a:latin typeface="Source Code Pro" panose="020B0309030403020204" pitchFamily="49" charset="0"/>
                <a:ea typeface="Source Code Pro" panose="020B0309030403020204" pitchFamily="49" charset="0"/>
                <a:cs typeface="Courier New" pitchFamily="49" charset="0"/>
              </a:rPr>
              <a:t>="electric.JPG"/&gt;</a:t>
            </a:r>
          </a:p>
        </p:txBody>
      </p:sp>
      <p:sp>
        <p:nvSpPr>
          <p:cNvPr id="6" name="TextBox 5">
            <a:extLst>
              <a:ext uri="{FF2B5EF4-FFF2-40B4-BE49-F238E27FC236}">
                <a16:creationId xmlns:a16="http://schemas.microsoft.com/office/drawing/2014/main" id="{0F72AAA3-5C4D-1F43-8CE8-7AC308D5F444}"/>
              </a:ext>
            </a:extLst>
          </p:cNvPr>
          <p:cNvSpPr txBox="1"/>
          <p:nvPr/>
        </p:nvSpPr>
        <p:spPr>
          <a:xfrm>
            <a:off x="6585857" y="3472191"/>
            <a:ext cx="4539343" cy="1323439"/>
          </a:xfrm>
          <a:prstGeom prst="rect">
            <a:avLst/>
          </a:prstGeom>
          <a:solidFill>
            <a:schemeClr val="accent6">
              <a:lumMod val="20000"/>
              <a:lumOff val="80000"/>
            </a:schemeClr>
          </a:solidFill>
        </p:spPr>
        <p:txBody>
          <a:bodyPr wrap="square">
            <a:spAutoFit/>
          </a:bodyPr>
          <a:lstStyle/>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#electric {</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width: 450px;</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height: 372px;</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a:t>
            </a:r>
          </a:p>
        </p:txBody>
      </p:sp>
    </p:spTree>
    <p:extLst>
      <p:ext uri="{BB962C8B-B14F-4D97-AF65-F5344CB8AC3E}">
        <p14:creationId xmlns:p14="http://schemas.microsoft.com/office/powerpoint/2010/main" val="3030998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sz="quarter" idx="10"/>
          </p:nvPr>
        </p:nvSpPr>
        <p:spPr>
          <a:xfrm>
            <a:off x="514349" y="1557275"/>
            <a:ext cx="11161713" cy="4328725"/>
          </a:xfrm>
          <a:prstGeom prst="rect">
            <a:avLst/>
          </a:prstGeom>
        </p:spPr>
        <p:txBody>
          <a:bodyPr/>
          <a:lstStyle/>
          <a:p>
            <a:pPr marL="0" indent="0">
              <a:lnSpc>
                <a:spcPct val="100000"/>
              </a:lnSpc>
              <a:buNone/>
            </a:pPr>
            <a:r>
              <a:rPr lang="en-US" dirty="0"/>
              <a:t>The background can be a </a:t>
            </a:r>
            <a:r>
              <a:rPr lang="en-US" dirty="0" err="1"/>
              <a:t>colour</a:t>
            </a:r>
            <a:r>
              <a:rPr lang="en-US" dirty="0"/>
              <a:t> fill</a:t>
            </a:r>
          </a:p>
          <a:p>
            <a:pPr lvl="1">
              <a:lnSpc>
                <a:spcPct val="100000"/>
              </a:lnSpc>
              <a:buFont typeface="Arial" panose="020B0604020202020204" pitchFamily="34" charset="0"/>
              <a:buChar char="•"/>
            </a:pPr>
            <a:r>
              <a:rPr lang="en-US" sz="1800" dirty="0"/>
              <a:t>Use background-color CSS property of the &lt;body&gt; tag</a:t>
            </a:r>
          </a:p>
          <a:p>
            <a:pPr lvl="1">
              <a:lnSpc>
                <a:spcPct val="100000"/>
              </a:lnSpc>
              <a:buFont typeface="Arial" panose="020B0604020202020204" pitchFamily="34" charset="0"/>
              <a:buChar char="•"/>
            </a:pPr>
            <a:endParaRPr lang="en-US" sz="1800" dirty="0"/>
          </a:p>
          <a:p>
            <a:pPr>
              <a:lnSpc>
                <a:spcPct val="100000"/>
              </a:lnSpc>
              <a:buFont typeface="Arial" panose="020B0604020202020204" pitchFamily="34" charset="0"/>
              <a:buChar char="•"/>
            </a:pPr>
            <a:endParaRPr lang="en-US" dirty="0"/>
          </a:p>
          <a:p>
            <a:pPr marL="0" indent="0">
              <a:lnSpc>
                <a:spcPct val="100000"/>
              </a:lnSpc>
              <a:spcBef>
                <a:spcPts val="1200"/>
              </a:spcBef>
              <a:buNone/>
            </a:pPr>
            <a:r>
              <a:rPr lang="en-US" dirty="0"/>
              <a:t>Alternatively, you can tile an image</a:t>
            </a:r>
          </a:p>
          <a:p>
            <a:pPr lvl="1">
              <a:lnSpc>
                <a:spcPct val="100000"/>
              </a:lnSpc>
              <a:buFont typeface="Arial" panose="020B0604020202020204" pitchFamily="34" charset="0"/>
              <a:buChar char="•"/>
            </a:pPr>
            <a:r>
              <a:rPr lang="en-US" sz="1800" dirty="0"/>
              <a:t>Use </a:t>
            </a:r>
            <a:r>
              <a:rPr lang="en-GB" sz="1800" dirty="0"/>
              <a:t>background-image CSS property</a:t>
            </a:r>
            <a:r>
              <a:rPr lang="en-US" sz="1800" dirty="0"/>
              <a:t> of the &lt;body&gt; tag</a:t>
            </a:r>
          </a:p>
          <a:p>
            <a:pPr lvl="1">
              <a:lnSpc>
                <a:spcPct val="100000"/>
              </a:lnSpc>
              <a:buFont typeface="Arial" panose="020B0604020202020204" pitchFamily="34" charset="0"/>
              <a:buChar char="•"/>
            </a:pPr>
            <a:endParaRPr lang="en-US" sz="1800" dirty="0"/>
          </a:p>
          <a:p>
            <a:pPr marL="742950" lvl="1" indent="-285750">
              <a:lnSpc>
                <a:spcPct val="100000"/>
              </a:lnSpc>
              <a:buFont typeface="Arial" panose="020B0604020202020204" pitchFamily="34" charset="0"/>
              <a:buChar char="•"/>
            </a:pPr>
            <a:endParaRPr lang="en-US" sz="1800" dirty="0"/>
          </a:p>
          <a:p>
            <a:pPr marL="742950" lvl="1" indent="-285750">
              <a:lnSpc>
                <a:spcPct val="100000"/>
              </a:lnSpc>
              <a:buFont typeface="Arial" panose="020B0604020202020204" pitchFamily="34" charset="0"/>
              <a:buChar char="•"/>
            </a:pPr>
            <a:endParaRPr lang="en-US" sz="1800" dirty="0"/>
          </a:p>
          <a:p>
            <a:pPr lvl="1">
              <a:lnSpc>
                <a:spcPct val="100000"/>
              </a:lnSpc>
              <a:buFont typeface="Arial" panose="020B0604020202020204" pitchFamily="34" charset="0"/>
              <a:buChar char="•"/>
            </a:pPr>
            <a:r>
              <a:rPr lang="en-US" sz="1800" dirty="0"/>
              <a:t>Can also set whether to repeat and position</a:t>
            </a:r>
          </a:p>
        </p:txBody>
      </p:sp>
      <p:sp>
        <p:nvSpPr>
          <p:cNvPr id="25602" name="Rectangle 2"/>
          <p:cNvSpPr>
            <a:spLocks noGrp="1" noChangeArrowheads="1"/>
          </p:cNvSpPr>
          <p:nvPr>
            <p:ph type="title"/>
          </p:nvPr>
        </p:nvSpPr>
        <p:spPr>
          <a:prstGeom prst="rect">
            <a:avLst/>
          </a:prstGeom>
        </p:spPr>
        <p:txBody>
          <a:bodyPr>
            <a:normAutofit/>
          </a:bodyPr>
          <a:lstStyle/>
          <a:p>
            <a:r>
              <a:rPr lang="en-US" dirty="0"/>
              <a:t>Page Background </a:t>
            </a:r>
            <a:r>
              <a:rPr lang="en-US" dirty="0" err="1"/>
              <a:t>Colour</a:t>
            </a:r>
            <a:r>
              <a:rPr lang="en-US" dirty="0"/>
              <a:t> and Images</a:t>
            </a:r>
          </a:p>
        </p:txBody>
      </p:sp>
      <p:sp>
        <p:nvSpPr>
          <p:cNvPr id="7" name="Rectangle 4"/>
          <p:cNvSpPr>
            <a:spLocks noChangeArrowheads="1"/>
          </p:cNvSpPr>
          <p:nvPr/>
        </p:nvSpPr>
        <p:spPr bwMode="auto">
          <a:xfrm>
            <a:off x="393600" y="2469943"/>
            <a:ext cx="11404800" cy="800219"/>
          </a:xfrm>
          <a:prstGeom prst="rect">
            <a:avLst/>
          </a:prstGeom>
          <a:solidFill>
            <a:schemeClr val="accent6">
              <a:lumMod val="20000"/>
              <a:lumOff val="80000"/>
            </a:schemeClr>
          </a:solidFill>
          <a:ln w="12700" algn="ctr">
            <a:noFill/>
            <a:miter lim="800000"/>
            <a:headEnd/>
            <a:tailEnd/>
          </a:ln>
        </p:spPr>
        <p:txBody>
          <a:bodyPr wrap="square">
            <a:spAutoFit/>
          </a:bodyPr>
          <a:lstStyle/>
          <a:p>
            <a:pPr defTabSz="739775">
              <a:spcBef>
                <a:spcPct val="30000"/>
              </a:spcBef>
            </a:pP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&lt;body style="background-</a:t>
            </a:r>
            <a:r>
              <a:rPr lang="en-GB" altLang="en-US"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 #FFFFFF;"&gt;</a:t>
            </a:r>
          </a:p>
          <a:p>
            <a:pPr defTabSz="739775">
              <a:spcBef>
                <a:spcPct val="30000"/>
              </a:spcBef>
            </a:pPr>
            <a:r>
              <a:rPr lang="en-GB" altLang="en-US" sz="20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White background --&gt;</a:t>
            </a:r>
          </a:p>
        </p:txBody>
      </p:sp>
      <p:sp>
        <p:nvSpPr>
          <p:cNvPr id="8" name="Rectangle 4"/>
          <p:cNvSpPr>
            <a:spLocks noChangeArrowheads="1"/>
          </p:cNvSpPr>
          <p:nvPr/>
        </p:nvSpPr>
        <p:spPr bwMode="auto">
          <a:xfrm>
            <a:off x="392805" y="4331271"/>
            <a:ext cx="11404800" cy="800219"/>
          </a:xfrm>
          <a:prstGeom prst="rect">
            <a:avLst/>
          </a:prstGeom>
          <a:solidFill>
            <a:schemeClr val="accent6">
              <a:lumMod val="20000"/>
              <a:lumOff val="80000"/>
            </a:schemeClr>
          </a:solidFill>
          <a:ln w="12700" algn="ctr">
            <a:noFill/>
            <a:miter lim="800000"/>
            <a:headEnd/>
            <a:tailEnd/>
          </a:ln>
        </p:spPr>
        <p:txBody>
          <a:bodyPr wrap="square">
            <a:spAutoFit/>
          </a:bodyPr>
          <a:lstStyle/>
          <a:p>
            <a:pPr defTabSz="739775">
              <a:spcBef>
                <a:spcPct val="30000"/>
              </a:spcBef>
            </a:pP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&lt;body style="background-image: </a:t>
            </a:r>
            <a:r>
              <a:rPr lang="en-GB" altLang="en-US" sz="2000" b="1" dirty="0" err="1">
                <a:latin typeface="Source Code Pro" panose="020B0309030403020204" pitchFamily="49" charset="0"/>
                <a:ea typeface="Source Code Pro" panose="020B0309030403020204" pitchFamily="49" charset="0"/>
                <a:cs typeface="Courier New" panose="02070309020205020404" pitchFamily="49" charset="0"/>
              </a:rPr>
              <a:t>url</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altLang="en-US" sz="2000" b="1" dirty="0" err="1">
                <a:latin typeface="Source Code Pro" panose="020B0309030403020204" pitchFamily="49" charset="0"/>
                <a:ea typeface="Source Code Pro" panose="020B0309030403020204" pitchFamily="49" charset="0"/>
                <a:cs typeface="Courier New" panose="02070309020205020404" pitchFamily="49" charset="0"/>
              </a:rPr>
              <a:t>paper.jpg</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');"&gt;</a:t>
            </a:r>
          </a:p>
          <a:p>
            <a:pPr defTabSz="739775">
              <a:spcBef>
                <a:spcPct val="30000"/>
              </a:spcBef>
            </a:pPr>
            <a:r>
              <a:rPr lang="en-GB" altLang="en-US" sz="20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Background of paper texture --&gt;</a:t>
            </a:r>
          </a:p>
        </p:txBody>
      </p:sp>
    </p:spTree>
    <p:extLst>
      <p:ext uri="{BB962C8B-B14F-4D97-AF65-F5344CB8AC3E}">
        <p14:creationId xmlns:p14="http://schemas.microsoft.com/office/powerpoint/2010/main" val="1077452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799" y="1398974"/>
            <a:ext cx="11161713" cy="4328725"/>
          </a:xfrm>
          <a:prstGeom prst="rect">
            <a:avLst/>
          </a:prstGeom>
        </p:spPr>
        <p:txBody>
          <a:bodyPr>
            <a:normAutofit/>
          </a:bodyPr>
          <a:lstStyle/>
          <a:p>
            <a:pPr marL="0" indent="0">
              <a:lnSpc>
                <a:spcPct val="100000"/>
              </a:lnSpc>
              <a:buNone/>
            </a:pPr>
            <a:r>
              <a:rPr lang="en-GB" sz="2000" dirty="0"/>
              <a:t>The background of an element can be set using the </a:t>
            </a:r>
            <a:r>
              <a:rPr lang="en-GB" sz="2000" dirty="0" err="1"/>
              <a:t>url</a:t>
            </a:r>
            <a:r>
              <a:rPr lang="en-GB" sz="2000" dirty="0"/>
              <a:t> property</a:t>
            </a:r>
          </a:p>
          <a:p>
            <a:pPr lvl="1">
              <a:lnSpc>
                <a:spcPct val="100000"/>
              </a:lnSpc>
              <a:buFont typeface="Arial" panose="020B0604020202020204" pitchFamily="34" charset="0"/>
              <a:buChar char="•"/>
            </a:pPr>
            <a:r>
              <a:rPr lang="en-GB" sz="1800" dirty="0"/>
              <a:t>The CSS requests an image asset using the </a:t>
            </a:r>
            <a:r>
              <a:rPr lang="en-GB" sz="1800" dirty="0" err="1"/>
              <a:t>url</a:t>
            </a:r>
            <a:r>
              <a:rPr lang="en-GB" sz="1800" dirty="0"/>
              <a:t> property</a:t>
            </a:r>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marL="0" indent="0">
              <a:lnSpc>
                <a:spcPct val="100000"/>
              </a:lnSpc>
              <a:buNone/>
            </a:pPr>
            <a:r>
              <a:rPr lang="en-GB" sz="2000" dirty="0"/>
              <a:t>The following properties can also be set:</a:t>
            </a:r>
          </a:p>
        </p:txBody>
      </p:sp>
      <p:sp>
        <p:nvSpPr>
          <p:cNvPr id="3" name="Title 2"/>
          <p:cNvSpPr>
            <a:spLocks noGrp="1"/>
          </p:cNvSpPr>
          <p:nvPr>
            <p:ph type="title"/>
          </p:nvPr>
        </p:nvSpPr>
        <p:spPr>
          <a:prstGeom prst="rect">
            <a:avLst/>
          </a:prstGeom>
        </p:spPr>
        <p:txBody>
          <a:bodyPr>
            <a:normAutofit/>
          </a:bodyPr>
          <a:lstStyle/>
          <a:p>
            <a:r>
              <a:rPr lang="en-GB" dirty="0"/>
              <a:t>Element Background Images </a:t>
            </a:r>
          </a:p>
        </p:txBody>
      </p:sp>
      <p:sp>
        <p:nvSpPr>
          <p:cNvPr id="4" name="TextBox 3"/>
          <p:cNvSpPr txBox="1"/>
          <p:nvPr/>
        </p:nvSpPr>
        <p:spPr>
          <a:xfrm>
            <a:off x="393030" y="2350154"/>
            <a:ext cx="11404800" cy="400110"/>
          </a:xfrm>
          <a:prstGeom prst="rect">
            <a:avLst/>
          </a:prstGeom>
          <a:solidFill>
            <a:schemeClr val="accent6">
              <a:lumMod val="20000"/>
              <a:lumOff val="80000"/>
            </a:schemeClr>
          </a:solidFill>
          <a:ln>
            <a:noFill/>
          </a:ln>
        </p:spPr>
        <p:txBody>
          <a:bodyPr wrap="square">
            <a:spAutoFit/>
          </a:bodyPr>
          <a:lstStyle/>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background-image: </a:t>
            </a:r>
            <a:r>
              <a:rPr lang="en-GB" sz="2000" b="1" dirty="0" err="1">
                <a:latin typeface="Source Code Pro" panose="020B0309030403020204" pitchFamily="49" charset="0"/>
                <a:ea typeface="Source Code Pro" panose="020B0309030403020204" pitchFamily="49" charset="0"/>
                <a:cs typeface="Courier New" pitchFamily="49" charset="0"/>
              </a:rPr>
              <a:t>url</a:t>
            </a:r>
            <a:r>
              <a:rPr lang="en-GB" sz="2000" b="1" dirty="0">
                <a:latin typeface="Source Code Pro" panose="020B0309030403020204" pitchFamily="49" charset="0"/>
                <a:ea typeface="Source Code Pro" panose="020B0309030403020204" pitchFamily="49" charset="0"/>
                <a:cs typeface="Courier New" pitchFamily="49" charset="0"/>
              </a:rPr>
              <a:t>(../</a:t>
            </a:r>
            <a:r>
              <a:rPr lang="en-GB" sz="2000" b="1" dirty="0" err="1">
                <a:latin typeface="Source Code Pro" panose="020B0309030403020204" pitchFamily="49" charset="0"/>
                <a:ea typeface="Source Code Pro" panose="020B0309030403020204" pitchFamily="49" charset="0"/>
                <a:cs typeface="Courier New" pitchFamily="49" charset="0"/>
              </a:rPr>
              <a:t>img</a:t>
            </a:r>
            <a:r>
              <a:rPr lang="en-GB" sz="2000" b="1" dirty="0">
                <a:latin typeface="Source Code Pro" panose="020B0309030403020204" pitchFamily="49" charset="0"/>
                <a:ea typeface="Source Code Pro" panose="020B0309030403020204" pitchFamily="49" charset="0"/>
                <a:cs typeface="Courier New" pitchFamily="49" charset="0"/>
              </a:rPr>
              <a:t>/thumb/mountain.jpg);</a:t>
            </a:r>
          </a:p>
        </p:txBody>
      </p:sp>
      <p:sp>
        <p:nvSpPr>
          <p:cNvPr id="6" name="TextBox 5">
            <a:extLst>
              <a:ext uri="{FF2B5EF4-FFF2-40B4-BE49-F238E27FC236}">
                <a16:creationId xmlns:a16="http://schemas.microsoft.com/office/drawing/2014/main" id="{ECA38EFC-BD96-4053-BFDA-B9C4FA03B399}"/>
              </a:ext>
            </a:extLst>
          </p:cNvPr>
          <p:cNvSpPr txBox="1"/>
          <p:nvPr/>
        </p:nvSpPr>
        <p:spPr>
          <a:xfrm>
            <a:off x="0" y="3701443"/>
            <a:ext cx="9228083" cy="2862322"/>
          </a:xfrm>
          <a:prstGeom prst="rect">
            <a:avLst/>
          </a:prstGeom>
          <a:noFill/>
        </p:spPr>
        <p:txBody>
          <a:bodyPr wrap="square">
            <a:spAutoFit/>
          </a:bodyPr>
          <a:lstStyle/>
          <a:p>
            <a:pPr marL="742950" lvl="1" indent="-285750">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repeat</a:t>
            </a:r>
          </a:p>
          <a:p>
            <a:pPr marL="1200150" lvl="2" indent="-285750">
              <a:buFont typeface="Arial" panose="020B0604020202020204" pitchFamily="34" charset="0"/>
              <a:buChar char="•"/>
            </a:pPr>
            <a:r>
              <a:rPr lang="en-GB" sz="1800" dirty="0">
                <a:latin typeface="+mn-lt"/>
              </a:rPr>
              <a:t>Sets whether the image tiles appear only once </a:t>
            </a:r>
          </a:p>
          <a:p>
            <a:pPr marL="1200150" lvl="2" indent="-285750">
              <a:buFont typeface="Arial" panose="020B0604020202020204" pitchFamily="34" charset="0"/>
              <a:buChar char="•"/>
            </a:pPr>
            <a:r>
              <a:rPr lang="en-GB" sz="1800" dirty="0">
                <a:latin typeface="+mn-lt"/>
              </a:rPr>
              <a:t>Or repeat only horizontally or vertically</a:t>
            </a:r>
          </a:p>
          <a:p>
            <a:pPr marL="742950" lvl="1" indent="-285750">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attachment</a:t>
            </a:r>
          </a:p>
          <a:p>
            <a:pPr marL="1200150" lvl="2" indent="-285750">
              <a:buFont typeface="Arial" panose="020B0604020202020204" pitchFamily="34" charset="0"/>
              <a:buChar char="•"/>
            </a:pPr>
            <a:r>
              <a:rPr lang="en-GB" sz="1800" dirty="0">
                <a:latin typeface="+mn-lt"/>
              </a:rPr>
              <a:t>Sets whether the image scrolls with the rest of the page or stays in one place </a:t>
            </a:r>
          </a:p>
          <a:p>
            <a:pPr marL="742950" lvl="1" indent="-285750">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position</a:t>
            </a:r>
          </a:p>
          <a:p>
            <a:pPr marL="1200150" lvl="2" indent="-285750">
              <a:buFont typeface="Arial" panose="020B0604020202020204" pitchFamily="34" charset="0"/>
              <a:buChar char="•"/>
            </a:pPr>
            <a:r>
              <a:rPr lang="en-GB" sz="1800" dirty="0">
                <a:latin typeface="+mn-lt"/>
              </a:rPr>
              <a:t>Moves the image to the left and down (positive values) or to the right and up (negative values)</a:t>
            </a:r>
          </a:p>
          <a:p>
            <a:pPr marL="1200150" lvl="2" indent="-285750">
              <a:buFont typeface="Arial" panose="020B0604020202020204" pitchFamily="34" charset="0"/>
              <a:buChar char="•"/>
            </a:pPr>
            <a:r>
              <a:rPr lang="en-GB" sz="1800" dirty="0">
                <a:latin typeface="+mn-lt"/>
              </a:rPr>
              <a:t>Calculated from the top-left corner of the parent element. </a:t>
            </a:r>
          </a:p>
        </p:txBody>
      </p:sp>
    </p:spTree>
    <p:extLst>
      <p:ext uri="{BB962C8B-B14F-4D97-AF65-F5344CB8AC3E}">
        <p14:creationId xmlns:p14="http://schemas.microsoft.com/office/powerpoint/2010/main" val="368621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1D1BE-B6E3-A1FA-3EEB-2D3F031452DE}"/>
              </a:ext>
            </a:extLst>
          </p:cNvPr>
          <p:cNvSpPr>
            <a:spLocks noGrp="1"/>
          </p:cNvSpPr>
          <p:nvPr>
            <p:ph type="title"/>
          </p:nvPr>
        </p:nvSpPr>
        <p:spPr/>
        <p:txBody>
          <a:bodyPr/>
          <a:lstStyle/>
          <a:p>
            <a:r>
              <a:rPr lang="en-GB" cap="none" dirty="0"/>
              <a:t>Background Images</a:t>
            </a:r>
            <a:br>
              <a:rPr lang="en-GB" cap="none" dirty="0"/>
            </a:br>
            <a:br>
              <a:rPr lang="en-GB" dirty="0"/>
            </a:br>
            <a:endParaRPr lang="en-GB" dirty="0"/>
          </a:p>
        </p:txBody>
      </p:sp>
      <p:sp>
        <p:nvSpPr>
          <p:cNvPr id="4" name="Text Placeholder 3">
            <a:extLst>
              <a:ext uri="{FF2B5EF4-FFF2-40B4-BE49-F238E27FC236}">
                <a16:creationId xmlns:a16="http://schemas.microsoft.com/office/drawing/2014/main" id="{E9CDEFBC-4B35-4D12-9D58-BEE164EA9296}"/>
              </a:ext>
            </a:extLst>
          </p:cNvPr>
          <p:cNvSpPr>
            <a:spLocks noGrp="1"/>
          </p:cNvSpPr>
          <p:nvPr>
            <p:ph type="body" sz="quarter" idx="4294967295"/>
          </p:nvPr>
        </p:nvSpPr>
        <p:spPr>
          <a:xfrm>
            <a:off x="715963" y="1623889"/>
            <a:ext cx="6770687" cy="6164263"/>
          </a:xfrm>
        </p:spPr>
        <p:txBody>
          <a:bodyPr anchor="ctr"/>
          <a:lstStyle/>
          <a:p>
            <a:pPr>
              <a:lnSpc>
                <a:spcPct val="100000"/>
              </a:lnSpc>
            </a:pPr>
            <a:r>
              <a:rPr lang="en-GB" b="1" dirty="0">
                <a:latin typeface="Courier New" panose="02070309020205020404" pitchFamily="49" charset="0"/>
                <a:cs typeface="Courier New" panose="02070309020205020404" pitchFamily="49" charset="0"/>
              </a:rPr>
              <a:t>size</a:t>
            </a:r>
            <a:r>
              <a:rPr lang="en-GB" dirty="0"/>
              <a:t> </a:t>
            </a:r>
          </a:p>
          <a:p>
            <a:pPr lvl="1">
              <a:lnSpc>
                <a:spcPct val="100000"/>
              </a:lnSpc>
              <a:buFont typeface="Arial" panose="020B0604020202020204" pitchFamily="34" charset="0"/>
              <a:buChar char="•"/>
            </a:pPr>
            <a:endParaRPr lang="en-GB" sz="1800" dirty="0"/>
          </a:p>
          <a:p>
            <a:pPr marL="285750" indent="-285750">
              <a:lnSpc>
                <a:spcPct val="100000"/>
              </a:lnSpc>
              <a:buFont typeface="Arial" panose="020B0604020202020204" pitchFamily="34" charset="0"/>
              <a:buChar char="•"/>
            </a:pPr>
            <a:endParaRPr lang="en-GB" b="1" dirty="0">
              <a:latin typeface="Courier New" panose="02070309020205020404" pitchFamily="49" charset="0"/>
              <a:cs typeface="Courier New" panose="02070309020205020404" pitchFamily="49" charset="0"/>
            </a:endParaRPr>
          </a:p>
          <a:p>
            <a:pPr>
              <a:lnSpc>
                <a:spcPct val="100000"/>
              </a:lnSpc>
            </a:pPr>
            <a:r>
              <a:rPr lang="en-GB" b="1" dirty="0">
                <a:latin typeface="Courier New" panose="02070309020205020404" pitchFamily="49" charset="0"/>
                <a:cs typeface="Courier New" panose="02070309020205020404" pitchFamily="49" charset="0"/>
              </a:rPr>
              <a:t>clip</a:t>
            </a:r>
          </a:p>
          <a:p>
            <a:pPr lvl="1">
              <a:lnSpc>
                <a:spcPct val="100000"/>
              </a:lnSpc>
              <a:buFont typeface="Arial" panose="020B0604020202020204" pitchFamily="34" charset="0"/>
              <a:buChar char="•"/>
            </a:pPr>
            <a:r>
              <a:rPr lang="en-GB" sz="1800" dirty="0"/>
              <a:t>Sets if the background fits to the border or within the content area</a:t>
            </a:r>
          </a:p>
          <a:p>
            <a:pPr>
              <a:lnSpc>
                <a:spcPct val="100000"/>
              </a:lnSpc>
            </a:pPr>
            <a:r>
              <a:rPr lang="en-GB" b="1" dirty="0">
                <a:latin typeface="Courier New" panose="02070309020205020404" pitchFamily="49" charset="0"/>
                <a:cs typeface="Courier New" panose="02070309020205020404" pitchFamily="49" charset="0"/>
              </a:rPr>
              <a:t>origin</a:t>
            </a:r>
          </a:p>
          <a:p>
            <a:pPr lvl="1">
              <a:lnSpc>
                <a:spcPct val="100000"/>
              </a:lnSpc>
              <a:buFont typeface="Arial" panose="020B0604020202020204" pitchFamily="34" charset="0"/>
              <a:buChar char="•"/>
            </a:pPr>
            <a:r>
              <a:rPr lang="en-GB" sz="1800" dirty="0"/>
              <a:t>Sets the position of the background relative to the border, padding, or content</a:t>
            </a:r>
          </a:p>
          <a:p>
            <a:pPr>
              <a:lnSpc>
                <a:spcPct val="100000"/>
              </a:lnSpc>
            </a:pPr>
            <a:r>
              <a:rPr lang="en-GB" b="1" i="1" dirty="0"/>
              <a:t>Multiple background images</a:t>
            </a:r>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451B66AA-B828-4AD7-BCC8-C7A3FC2F9386}"/>
              </a:ext>
            </a:extLst>
          </p:cNvPr>
          <p:cNvSpPr txBox="1"/>
          <p:nvPr/>
        </p:nvSpPr>
        <p:spPr>
          <a:xfrm>
            <a:off x="632693" y="5730765"/>
            <a:ext cx="6770687" cy="923330"/>
          </a:xfrm>
          <a:prstGeom prst="rect">
            <a:avLst/>
          </a:prstGeom>
          <a:noFill/>
        </p:spPr>
        <p:txBody>
          <a:bodyPr wrap="square">
            <a:spAutoFit/>
          </a:bodyPr>
          <a:lstStyle/>
          <a:p>
            <a:pPr marL="742950" lvl="1" indent="-285750">
              <a:buFont typeface="Arial" panose="020B0604020202020204" pitchFamily="34" charset="0"/>
              <a:buChar char="•"/>
            </a:pPr>
            <a:r>
              <a:rPr lang="en-GB" sz="1800" dirty="0">
                <a:latin typeface="+mn-lt"/>
              </a:rPr>
              <a:t>CSS3 allows you to layer multiple background images </a:t>
            </a:r>
          </a:p>
          <a:p>
            <a:pPr marL="1200150" lvl="2" indent="-285750">
              <a:buFont typeface="Arial" panose="020B0604020202020204" pitchFamily="34" charset="0"/>
              <a:buChar char="•"/>
            </a:pPr>
            <a:r>
              <a:rPr lang="en-GB" sz="1800" dirty="0">
                <a:latin typeface="+mn-lt"/>
              </a:rPr>
              <a:t>Uses a comma-separated list</a:t>
            </a:r>
          </a:p>
        </p:txBody>
      </p:sp>
      <p:sp>
        <p:nvSpPr>
          <p:cNvPr id="8" name="TextBox 7">
            <a:extLst>
              <a:ext uri="{FF2B5EF4-FFF2-40B4-BE49-F238E27FC236}">
                <a16:creationId xmlns:a16="http://schemas.microsoft.com/office/drawing/2014/main" id="{A6CF873E-6C47-416B-9171-4E76D1C436C8}"/>
              </a:ext>
            </a:extLst>
          </p:cNvPr>
          <p:cNvSpPr txBox="1"/>
          <p:nvPr/>
        </p:nvSpPr>
        <p:spPr>
          <a:xfrm>
            <a:off x="633302" y="1882224"/>
            <a:ext cx="6770078" cy="923330"/>
          </a:xfrm>
          <a:prstGeom prst="rect">
            <a:avLst/>
          </a:prstGeom>
          <a:noFill/>
        </p:spPr>
        <p:txBody>
          <a:bodyPr wrap="square">
            <a:spAutoFit/>
          </a:bodyPr>
          <a:lstStyle/>
          <a:p>
            <a:pPr marL="742950" lvl="1" indent="-285750">
              <a:buFont typeface="Arial" panose="020B0604020202020204" pitchFamily="34" charset="0"/>
              <a:buChar char="•"/>
            </a:pPr>
            <a:r>
              <a:rPr lang="en-GB" sz="1800" dirty="0">
                <a:latin typeface="+mn-lt"/>
              </a:rPr>
              <a:t>Sets the width and height of the image within the element </a:t>
            </a:r>
          </a:p>
          <a:p>
            <a:pPr marL="1200150" lvl="2" indent="-285750">
              <a:buFont typeface="Arial" panose="020B0604020202020204" pitchFamily="34" charset="0"/>
              <a:buChar char="•"/>
            </a:pPr>
            <a:r>
              <a:rPr lang="en-GB" sz="1800" dirty="0">
                <a:latin typeface="+mn-lt"/>
              </a:rPr>
              <a:t>As an absolute length or percentage</a:t>
            </a:r>
          </a:p>
        </p:txBody>
      </p:sp>
    </p:spTree>
    <p:extLst>
      <p:ext uri="{BB962C8B-B14F-4D97-AF65-F5344CB8AC3E}">
        <p14:creationId xmlns:p14="http://schemas.microsoft.com/office/powerpoint/2010/main" val="238332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E5DDC-1ED1-AB01-D71F-110EBA1B55BF}"/>
              </a:ext>
            </a:extLst>
          </p:cNvPr>
          <p:cNvSpPr>
            <a:spLocks noGrp="1"/>
          </p:cNvSpPr>
          <p:nvPr>
            <p:ph type="title"/>
          </p:nvPr>
        </p:nvSpPr>
        <p:spPr/>
        <p:txBody>
          <a:bodyPr/>
          <a:lstStyle/>
          <a:p>
            <a:r>
              <a:rPr lang="en-GB" sz="3600" cap="none" dirty="0"/>
              <a:t>So &lt;</a:t>
            </a:r>
            <a:r>
              <a:rPr lang="en-GB" sz="3600" cap="none" dirty="0" err="1"/>
              <a:t>Img</a:t>
            </a:r>
            <a:r>
              <a:rPr lang="en-GB" sz="3600" cap="none" dirty="0"/>
              <a:t>&gt; Or Background-image?</a:t>
            </a:r>
            <a:br>
              <a:rPr lang="en-GB" sz="3600" cap="none" dirty="0"/>
            </a:br>
            <a:br>
              <a:rPr lang="en-GB" sz="1800" dirty="0"/>
            </a:br>
            <a:endParaRPr lang="en-GB" dirty="0"/>
          </a:p>
        </p:txBody>
      </p:sp>
      <p:sp>
        <p:nvSpPr>
          <p:cNvPr id="4" name="Text Placeholder 3">
            <a:extLst>
              <a:ext uri="{FF2B5EF4-FFF2-40B4-BE49-F238E27FC236}">
                <a16:creationId xmlns:a16="http://schemas.microsoft.com/office/drawing/2014/main" id="{540860A8-D85D-4352-930D-5C5D726FC540}"/>
              </a:ext>
            </a:extLst>
          </p:cNvPr>
          <p:cNvSpPr>
            <a:spLocks noGrp="1"/>
          </p:cNvSpPr>
          <p:nvPr>
            <p:ph type="body" sz="quarter" idx="4294967295"/>
          </p:nvPr>
        </p:nvSpPr>
        <p:spPr>
          <a:xfrm>
            <a:off x="812800" y="972000"/>
            <a:ext cx="7035800" cy="6153150"/>
          </a:xfrm>
        </p:spPr>
        <p:txBody>
          <a:bodyPr anchor="ctr"/>
          <a:lstStyle/>
          <a:p>
            <a:pPr>
              <a:lnSpc>
                <a:spcPct val="100000"/>
              </a:lnSpc>
            </a:pPr>
            <a:r>
              <a:rPr lang="en-GB" dirty="0"/>
              <a:t>Pros for </a:t>
            </a:r>
            <a:r>
              <a:rPr lang="en-GB" b="1" dirty="0">
                <a:latin typeface="Courier New" panose="02070309020205020404" pitchFamily="49" charset="0"/>
                <a:cs typeface="Courier New" panose="02070309020205020404" pitchFamily="49" charset="0"/>
              </a:rPr>
              <a:t>&lt;</a:t>
            </a:r>
            <a:r>
              <a:rPr lang="en-GB" b="1" dirty="0" err="1">
                <a:latin typeface="Courier New" panose="02070309020205020404" pitchFamily="49" charset="0"/>
                <a:cs typeface="Courier New" panose="02070309020205020404" pitchFamily="49" charset="0"/>
              </a:rPr>
              <a:t>img</a:t>
            </a:r>
            <a:r>
              <a:rPr lang="en-GB" b="1" dirty="0">
                <a:latin typeface="Courier New" panose="02070309020205020404" pitchFamily="49" charset="0"/>
                <a:cs typeface="Courier New" panose="02070309020205020404" pitchFamily="49" charset="0"/>
              </a:rPr>
              <a:t>&gt;</a:t>
            </a:r>
          </a:p>
          <a:p>
            <a:pPr lvl="1">
              <a:lnSpc>
                <a:spcPct val="100000"/>
              </a:lnSpc>
              <a:buFont typeface="Arial" panose="020B0604020202020204" pitchFamily="34" charset="0"/>
              <a:buChar char="•"/>
            </a:pPr>
            <a:r>
              <a:rPr lang="en-GB" sz="1800" dirty="0"/>
              <a:t>Use </a:t>
            </a:r>
            <a:r>
              <a:rPr lang="en-GB" sz="1800" b="1" dirty="0">
                <a:latin typeface="Courier New" panose="02070309020205020404" pitchFamily="49" charset="0"/>
                <a:cs typeface="Courier New" panose="02070309020205020404" pitchFamily="49" charset="0"/>
              </a:rPr>
              <a:t>&lt;</a:t>
            </a:r>
            <a:r>
              <a:rPr lang="en-GB" sz="1800" b="1" dirty="0" err="1">
                <a:latin typeface="Courier New" panose="02070309020205020404" pitchFamily="49" charset="0"/>
                <a:cs typeface="Courier New" panose="02070309020205020404" pitchFamily="49" charset="0"/>
              </a:rPr>
              <a:t>img</a:t>
            </a:r>
            <a:r>
              <a:rPr lang="en-GB" sz="1800" b="1" dirty="0">
                <a:latin typeface="Courier New" panose="02070309020205020404" pitchFamily="49" charset="0"/>
                <a:cs typeface="Courier New" panose="02070309020205020404" pitchFamily="49" charset="0"/>
              </a:rPr>
              <a:t>&gt;</a:t>
            </a:r>
            <a:r>
              <a:rPr lang="en-GB" sz="1800" dirty="0"/>
              <a:t> plus alt attribute if the image is part of the content</a:t>
            </a:r>
          </a:p>
          <a:p>
            <a:pPr lvl="1">
              <a:lnSpc>
                <a:spcPct val="100000"/>
              </a:lnSpc>
              <a:buFont typeface="Arial" panose="020B0604020202020204" pitchFamily="34" charset="0"/>
              <a:buChar char="•"/>
            </a:pPr>
            <a:r>
              <a:rPr lang="en-GB" sz="1800" dirty="0"/>
              <a:t>Use </a:t>
            </a:r>
            <a:r>
              <a:rPr lang="en-GB" sz="1800" b="1" dirty="0">
                <a:latin typeface="Courier New" panose="02070309020205020404" pitchFamily="49" charset="0"/>
                <a:cs typeface="Courier New" panose="02070309020205020404" pitchFamily="49" charset="0"/>
              </a:rPr>
              <a:t>&lt;</a:t>
            </a:r>
            <a:r>
              <a:rPr lang="en-GB" sz="1800" b="1" dirty="0" err="1">
                <a:latin typeface="Courier New" panose="02070309020205020404" pitchFamily="49" charset="0"/>
                <a:cs typeface="Courier New" panose="02070309020205020404" pitchFamily="49" charset="0"/>
              </a:rPr>
              <a:t>img</a:t>
            </a:r>
            <a:r>
              <a:rPr lang="en-GB" sz="1800" b="1" dirty="0">
                <a:latin typeface="Courier New" panose="02070309020205020404" pitchFamily="49" charset="0"/>
                <a:cs typeface="Courier New" panose="02070309020205020404" pitchFamily="49" charset="0"/>
              </a:rPr>
              <a:t>&gt;</a:t>
            </a:r>
            <a:r>
              <a:rPr lang="en-GB" sz="1800" dirty="0"/>
              <a:t> when the image has an important semantic meaning, such as a warning icon. </a:t>
            </a:r>
          </a:p>
          <a:p>
            <a:pPr lvl="2">
              <a:lnSpc>
                <a:spcPct val="100000"/>
              </a:lnSpc>
              <a:buFont typeface="Arial" panose="020B0604020202020204" pitchFamily="34" charset="0"/>
              <a:buChar char="•"/>
            </a:pPr>
            <a:r>
              <a:rPr lang="en-GB" sz="1800" dirty="0"/>
              <a:t>This ensures that the meaning of the image can be communicated in all user-agents</a:t>
            </a:r>
          </a:p>
          <a:p>
            <a:pPr lvl="2">
              <a:lnSpc>
                <a:spcPct val="100000"/>
              </a:lnSpc>
              <a:buFont typeface="Arial" panose="020B0604020202020204" pitchFamily="34" charset="0"/>
              <a:buChar char="•"/>
            </a:pPr>
            <a:r>
              <a:rPr lang="en-GB" sz="1800" dirty="0"/>
              <a:t>Including screen readers.</a:t>
            </a:r>
          </a:p>
          <a:p>
            <a:pPr lvl="1">
              <a:lnSpc>
                <a:spcPct val="100000"/>
              </a:lnSpc>
              <a:buFont typeface="Arial" panose="020B0604020202020204" pitchFamily="34" charset="0"/>
              <a:buChar char="•"/>
            </a:pPr>
            <a:r>
              <a:rPr lang="en-GB" sz="1800" dirty="0"/>
              <a:t>Use </a:t>
            </a:r>
            <a:r>
              <a:rPr lang="en-GB" sz="1800" b="1" dirty="0">
                <a:latin typeface="Courier New" panose="02070309020205020404" pitchFamily="49" charset="0"/>
                <a:cs typeface="Courier New" panose="02070309020205020404" pitchFamily="49" charset="0"/>
              </a:rPr>
              <a:t>&lt;</a:t>
            </a:r>
            <a:r>
              <a:rPr lang="en-GB" sz="1800" b="1" dirty="0" err="1">
                <a:latin typeface="Courier New" panose="02070309020205020404" pitchFamily="49" charset="0"/>
                <a:cs typeface="Courier New" panose="02070309020205020404" pitchFamily="49" charset="0"/>
              </a:rPr>
              <a:t>img</a:t>
            </a:r>
            <a:r>
              <a:rPr lang="en-GB" sz="1800" b="1" dirty="0">
                <a:latin typeface="Courier New" panose="02070309020205020404" pitchFamily="49" charset="0"/>
                <a:cs typeface="Courier New" panose="02070309020205020404" pitchFamily="49" charset="0"/>
              </a:rPr>
              <a:t>&gt;</a:t>
            </a:r>
            <a:r>
              <a:rPr lang="en-GB" sz="1800" dirty="0"/>
              <a:t> if you rely on browser scaling to render an image in proportion to text size.</a:t>
            </a:r>
          </a:p>
          <a:p>
            <a:pPr lvl="1">
              <a:lnSpc>
                <a:spcPct val="100000"/>
              </a:lnSpc>
              <a:buFont typeface="Arial" panose="020B0604020202020204" pitchFamily="34" charset="0"/>
              <a:buChar char="•"/>
            </a:pPr>
            <a:r>
              <a:rPr lang="en-GB" sz="1800" dirty="0"/>
              <a:t>Use </a:t>
            </a:r>
            <a:r>
              <a:rPr lang="en-GB" sz="1800" b="1" dirty="0">
                <a:latin typeface="Courier New" panose="02070309020205020404" pitchFamily="49" charset="0"/>
                <a:cs typeface="Courier New" panose="02070309020205020404" pitchFamily="49" charset="0"/>
              </a:rPr>
              <a:t>&lt;</a:t>
            </a:r>
            <a:r>
              <a:rPr lang="en-GB" sz="1800" b="1" dirty="0" err="1">
                <a:latin typeface="Courier New" panose="02070309020205020404" pitchFamily="49" charset="0"/>
                <a:cs typeface="Courier New" panose="02070309020205020404" pitchFamily="49" charset="0"/>
              </a:rPr>
              <a:t>img</a:t>
            </a:r>
            <a:r>
              <a:rPr lang="en-GB" sz="1800" b="1" dirty="0">
                <a:latin typeface="Courier New" panose="02070309020205020404" pitchFamily="49" charset="0"/>
                <a:cs typeface="Courier New" panose="02070309020205020404" pitchFamily="49" charset="0"/>
              </a:rPr>
              <a:t>&gt;</a:t>
            </a:r>
            <a:r>
              <a:rPr lang="en-GB" sz="1800" dirty="0"/>
              <a:t> with a z-index in order to stretch a background image to fill its entire window.</a:t>
            </a:r>
          </a:p>
          <a:p>
            <a:pPr lvl="1">
              <a:lnSpc>
                <a:spcPct val="100000"/>
              </a:lnSpc>
              <a:buFont typeface="Arial" panose="020B0604020202020204" pitchFamily="34" charset="0"/>
              <a:buChar char="•"/>
            </a:pPr>
            <a:r>
              <a:rPr lang="en-GB" sz="1800" dirty="0"/>
              <a:t>Using </a:t>
            </a:r>
            <a:r>
              <a:rPr lang="en-GB" sz="1800" b="1" dirty="0">
                <a:latin typeface="Courier New" panose="02070309020205020404" pitchFamily="49" charset="0"/>
                <a:cs typeface="Courier New" panose="02070309020205020404" pitchFamily="49" charset="0"/>
              </a:rPr>
              <a:t>&lt;</a:t>
            </a:r>
            <a:r>
              <a:rPr lang="en-GB" sz="1800" b="1" dirty="0" err="1">
                <a:latin typeface="Courier New" panose="02070309020205020404" pitchFamily="49" charset="0"/>
                <a:cs typeface="Courier New" panose="02070309020205020404" pitchFamily="49" charset="0"/>
              </a:rPr>
              <a:t>img</a:t>
            </a:r>
            <a:r>
              <a:rPr lang="en-GB" sz="1800" b="1" dirty="0">
                <a:latin typeface="Courier New" panose="02070309020205020404" pitchFamily="49" charset="0"/>
                <a:cs typeface="Courier New" panose="02070309020205020404" pitchFamily="49" charset="0"/>
              </a:rPr>
              <a:t>&gt;</a:t>
            </a:r>
            <a:r>
              <a:rPr lang="en-GB" sz="1800" dirty="0"/>
              <a:t> instead of background-image can dramatically improve performance of animations</a:t>
            </a:r>
          </a:p>
        </p:txBody>
      </p:sp>
    </p:spTree>
    <p:extLst>
      <p:ext uri="{BB962C8B-B14F-4D97-AF65-F5344CB8AC3E}">
        <p14:creationId xmlns:p14="http://schemas.microsoft.com/office/powerpoint/2010/main" val="1276392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16FE60-FF13-D566-C8CD-6B5D2D38C13E}"/>
              </a:ext>
            </a:extLst>
          </p:cNvPr>
          <p:cNvSpPr>
            <a:spLocks noGrp="1"/>
          </p:cNvSpPr>
          <p:nvPr>
            <p:ph type="title"/>
          </p:nvPr>
        </p:nvSpPr>
        <p:spPr/>
        <p:txBody>
          <a:bodyPr/>
          <a:lstStyle/>
          <a:p>
            <a:r>
              <a:rPr lang="en-GB" sz="3600" cap="none" dirty="0"/>
              <a:t>So &lt;</a:t>
            </a:r>
            <a:r>
              <a:rPr lang="en-GB" sz="3600" cap="none" dirty="0" err="1"/>
              <a:t>Img</a:t>
            </a:r>
            <a:r>
              <a:rPr lang="en-GB" sz="3600" cap="none" dirty="0"/>
              <a:t>&gt; Or Background-image? - Pt2</a:t>
            </a:r>
            <a:br>
              <a:rPr lang="en-GB" sz="3600" cap="none" dirty="0"/>
            </a:br>
            <a:br>
              <a:rPr lang="en-GB" sz="1800" dirty="0"/>
            </a:br>
            <a:endParaRPr lang="en-GB" dirty="0"/>
          </a:p>
        </p:txBody>
      </p:sp>
      <p:sp>
        <p:nvSpPr>
          <p:cNvPr id="4" name="Text Placeholder 3">
            <a:extLst>
              <a:ext uri="{FF2B5EF4-FFF2-40B4-BE49-F238E27FC236}">
                <a16:creationId xmlns:a16="http://schemas.microsoft.com/office/drawing/2014/main" id="{540860A8-D85D-4352-930D-5C5D726FC540}"/>
              </a:ext>
            </a:extLst>
          </p:cNvPr>
          <p:cNvSpPr>
            <a:spLocks noGrp="1"/>
          </p:cNvSpPr>
          <p:nvPr>
            <p:ph type="body" sz="quarter" idx="4294967295"/>
          </p:nvPr>
        </p:nvSpPr>
        <p:spPr>
          <a:xfrm>
            <a:off x="1270000" y="352425"/>
            <a:ext cx="7035800" cy="6153150"/>
          </a:xfrm>
        </p:spPr>
        <p:txBody>
          <a:bodyPr anchor="ctr"/>
          <a:lstStyle/>
          <a:p>
            <a:pPr>
              <a:lnSpc>
                <a:spcPct val="100000"/>
              </a:lnSpc>
            </a:pPr>
            <a:r>
              <a:rPr lang="en-GB" dirty="0"/>
              <a:t>Pros for CSS Background Images</a:t>
            </a:r>
            <a:endParaRPr lang="en-GB" b="1" dirty="0">
              <a:latin typeface="Courier New" panose="02070309020205020404" pitchFamily="49" charset="0"/>
              <a:cs typeface="Courier New" panose="02070309020205020404" pitchFamily="49" charset="0"/>
            </a:endParaRPr>
          </a:p>
          <a:p>
            <a:pPr lvl="1">
              <a:lnSpc>
                <a:spcPct val="100000"/>
              </a:lnSpc>
              <a:buFont typeface="Arial" panose="020B0604020202020204" pitchFamily="34" charset="0"/>
              <a:buChar char="•"/>
            </a:pPr>
            <a:r>
              <a:rPr lang="en-GB" sz="1800" dirty="0"/>
              <a:t>Use CSS background images if the image is not part of the content.</a:t>
            </a:r>
          </a:p>
          <a:p>
            <a:pPr lvl="1">
              <a:lnSpc>
                <a:spcPct val="100000"/>
              </a:lnSpc>
              <a:buFont typeface="Arial" panose="020B0604020202020204" pitchFamily="34" charset="0"/>
              <a:buChar char="•"/>
            </a:pPr>
            <a:r>
              <a:rPr lang="en-GB" sz="1800" dirty="0"/>
              <a:t>Use CSS background images when doing image-replacement of text</a:t>
            </a:r>
          </a:p>
          <a:p>
            <a:pPr lvl="1">
              <a:lnSpc>
                <a:spcPct val="100000"/>
              </a:lnSpc>
              <a:buFont typeface="Arial" panose="020B0604020202020204" pitchFamily="34" charset="0"/>
              <a:buChar char="•"/>
            </a:pPr>
            <a:r>
              <a:rPr lang="en-GB" sz="1800" dirty="0"/>
              <a:t>Use background-image if you need to improve download times, as with CSS sprites.</a:t>
            </a:r>
          </a:p>
          <a:p>
            <a:pPr lvl="1">
              <a:lnSpc>
                <a:spcPct val="100000"/>
              </a:lnSpc>
              <a:buFont typeface="Arial" panose="020B0604020202020204" pitchFamily="34" charset="0"/>
              <a:buChar char="•"/>
            </a:pPr>
            <a:r>
              <a:rPr lang="en-GB" sz="1800" dirty="0"/>
              <a:t>Use background-image if you need for only a portion of the image to be visible</a:t>
            </a:r>
          </a:p>
          <a:p>
            <a:pPr lvl="1">
              <a:lnSpc>
                <a:spcPct val="100000"/>
              </a:lnSpc>
              <a:buFont typeface="Arial" panose="020B0604020202020204" pitchFamily="34" charset="0"/>
              <a:buChar char="•"/>
            </a:pPr>
            <a:r>
              <a:rPr lang="en-GB" sz="1800" dirty="0"/>
              <a:t>Use background-image if you need different images for different screen resolutions</a:t>
            </a:r>
          </a:p>
        </p:txBody>
      </p:sp>
    </p:spTree>
    <p:extLst>
      <p:ext uri="{BB962C8B-B14F-4D97-AF65-F5344CB8AC3E}">
        <p14:creationId xmlns:p14="http://schemas.microsoft.com/office/powerpoint/2010/main" val="2187842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E9F8B-86C4-A94B-8CAB-8A41C7A409F2}"/>
              </a:ext>
            </a:extLst>
          </p:cNvPr>
          <p:cNvSpPr>
            <a:spLocks noGrp="1"/>
          </p:cNvSpPr>
          <p:nvPr>
            <p:ph type="body" sz="quarter" idx="10"/>
          </p:nvPr>
        </p:nvSpPr>
        <p:spPr/>
        <p:txBody>
          <a:bodyPr/>
          <a:lstStyle/>
          <a:p>
            <a:pPr>
              <a:buFont typeface="Arial" panose="020B0604020202020204" pitchFamily="34" charset="0"/>
              <a:buChar char="•"/>
            </a:pPr>
            <a:r>
              <a:rPr lang="en-GB" sz="2000" dirty="0"/>
              <a:t>Experiment with the format of images on pages</a:t>
            </a:r>
          </a:p>
          <a:p>
            <a:pPr>
              <a:buFont typeface="Arial" panose="020B0604020202020204" pitchFamily="34" charset="0"/>
              <a:buChar char="•"/>
            </a:pPr>
            <a:r>
              <a:rPr lang="en-GB" sz="2000" dirty="0"/>
              <a:t>Add background images to elements and format how they are displayed</a:t>
            </a:r>
          </a:p>
        </p:txBody>
      </p:sp>
      <p:sp>
        <p:nvSpPr>
          <p:cNvPr id="3" name="Title 2">
            <a:extLst>
              <a:ext uri="{FF2B5EF4-FFF2-40B4-BE49-F238E27FC236}">
                <a16:creationId xmlns:a16="http://schemas.microsoft.com/office/drawing/2014/main" id="{9AC179AA-3555-9D42-8CD5-D6064A9506F4}"/>
              </a:ext>
            </a:extLst>
          </p:cNvPr>
          <p:cNvSpPr>
            <a:spLocks noGrp="1"/>
          </p:cNvSpPr>
          <p:nvPr>
            <p:ph type="title"/>
          </p:nvPr>
        </p:nvSpPr>
        <p:spPr/>
        <p:txBody>
          <a:bodyPr>
            <a:normAutofit/>
          </a:bodyPr>
          <a:lstStyle/>
          <a:p>
            <a:r>
              <a:rPr lang="en-GB" dirty="0"/>
              <a:t>Quick Lab 8 – Images and Backgrounds</a:t>
            </a:r>
          </a:p>
        </p:txBody>
      </p:sp>
    </p:spTree>
    <p:extLst>
      <p:ext uri="{BB962C8B-B14F-4D97-AF65-F5344CB8AC3E}">
        <p14:creationId xmlns:p14="http://schemas.microsoft.com/office/powerpoint/2010/main" val="193353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A1E164-2521-DFD9-1817-1838A05BD47C}"/>
              </a:ext>
            </a:extLst>
          </p:cNvPr>
          <p:cNvSpPr>
            <a:spLocks noGrp="1"/>
          </p:cNvSpPr>
          <p:nvPr>
            <p:ph type="title"/>
          </p:nvPr>
        </p:nvSpPr>
        <p:spPr/>
        <p:txBody>
          <a:bodyPr/>
          <a:lstStyle/>
          <a:p>
            <a:pPr lvl="1">
              <a:lnSpc>
                <a:spcPct val="100000"/>
              </a:lnSpc>
            </a:pPr>
            <a:r>
              <a:rPr lang="en-GB" sz="3600" dirty="0">
                <a:latin typeface="Montserrat Black" panose="00000A00000000000000" pitchFamily="2" charset="0"/>
              </a:rPr>
              <a:t>Cascading Style Sheets</a:t>
            </a:r>
            <a:br>
              <a:rPr lang="en-GB" sz="3600" dirty="0">
                <a:latin typeface="Montserrat Black" panose="00000A00000000000000" pitchFamily="2" charset="0"/>
              </a:rPr>
            </a:br>
            <a:br>
              <a:rPr lang="en-GB" dirty="0"/>
            </a:br>
            <a:endParaRPr lang="en-GB" dirty="0"/>
          </a:p>
        </p:txBody>
      </p:sp>
      <p:sp>
        <p:nvSpPr>
          <p:cNvPr id="4" name="Text Placeholder 3">
            <a:extLst>
              <a:ext uri="{FF2B5EF4-FFF2-40B4-BE49-F238E27FC236}">
                <a16:creationId xmlns:a16="http://schemas.microsoft.com/office/drawing/2014/main" id="{27EE473E-E232-4654-9F19-A7CD1FCED7D8}"/>
              </a:ext>
            </a:extLst>
          </p:cNvPr>
          <p:cNvSpPr>
            <a:spLocks noGrp="1"/>
          </p:cNvSpPr>
          <p:nvPr>
            <p:ph type="body" sz="quarter" idx="4294967295"/>
          </p:nvPr>
        </p:nvSpPr>
        <p:spPr>
          <a:xfrm>
            <a:off x="907824" y="972000"/>
            <a:ext cx="6342062" cy="6173788"/>
          </a:xfrm>
        </p:spPr>
        <p:txBody>
          <a:bodyPr anchor="ctr"/>
          <a:lstStyle/>
          <a:p>
            <a:pPr>
              <a:lnSpc>
                <a:spcPct val="100000"/>
              </a:lnSpc>
              <a:spcBef>
                <a:spcPts val="1200"/>
              </a:spcBef>
            </a:pPr>
            <a:r>
              <a:rPr lang="en-GB" sz="2000" b="1" dirty="0"/>
              <a:t>CSS stands for Cascading Style Sheets</a:t>
            </a:r>
          </a:p>
          <a:p>
            <a:pPr>
              <a:lnSpc>
                <a:spcPct val="100000"/>
              </a:lnSpc>
              <a:spcBef>
                <a:spcPts val="1200"/>
              </a:spcBef>
            </a:pPr>
            <a:r>
              <a:rPr lang="en-GB" sz="2000" b="1" dirty="0"/>
              <a:t>It describes how HTML elements are to be displayed</a:t>
            </a:r>
          </a:p>
          <a:p>
            <a:pPr lvl="1">
              <a:lnSpc>
                <a:spcPct val="100000"/>
              </a:lnSpc>
              <a:buFont typeface="Arial" panose="020B0604020202020204" pitchFamily="34" charset="0"/>
              <a:buChar char="•"/>
            </a:pPr>
            <a:r>
              <a:rPr lang="en-GB" sz="1800" dirty="0"/>
              <a:t>This could be on the screen, on other media or even how it should be printed on paper</a:t>
            </a:r>
          </a:p>
          <a:p>
            <a:pPr>
              <a:lnSpc>
                <a:spcPct val="100000"/>
              </a:lnSpc>
              <a:spcBef>
                <a:spcPts val="1200"/>
              </a:spcBef>
            </a:pPr>
            <a:r>
              <a:rPr lang="en-GB" sz="2000" b="1" dirty="0"/>
              <a:t>Can control the layout of multiple web pages from a set of rules</a:t>
            </a:r>
          </a:p>
          <a:p>
            <a:pPr>
              <a:lnSpc>
                <a:spcPct val="100000"/>
              </a:lnSpc>
              <a:spcBef>
                <a:spcPts val="1200"/>
              </a:spcBef>
            </a:pPr>
            <a:r>
              <a:rPr lang="en-GB" sz="2000" b="1" dirty="0"/>
              <a:t>Styling can be applied in one of four ways:</a:t>
            </a:r>
          </a:p>
          <a:p>
            <a:pPr lvl="1">
              <a:lnSpc>
                <a:spcPct val="100000"/>
              </a:lnSpc>
              <a:buFont typeface="Arial" panose="020B0604020202020204" pitchFamily="34" charset="0"/>
              <a:buChar char="•"/>
            </a:pPr>
            <a:r>
              <a:rPr lang="en-GB" sz="1800" dirty="0"/>
              <a:t>Inline – defined in the actual element to style</a:t>
            </a:r>
          </a:p>
          <a:p>
            <a:pPr lvl="1">
              <a:lnSpc>
                <a:spcPct val="100000"/>
              </a:lnSpc>
              <a:buFont typeface="Arial" panose="020B0604020202020204" pitchFamily="34" charset="0"/>
              <a:buChar char="•"/>
            </a:pPr>
            <a:r>
              <a:rPr lang="en-GB" sz="1800" dirty="0"/>
              <a:t>In an embedded stylesheet on the page – defined on a per-page basis</a:t>
            </a:r>
          </a:p>
          <a:p>
            <a:pPr lvl="1">
              <a:lnSpc>
                <a:spcPct val="100000"/>
              </a:lnSpc>
              <a:buFont typeface="Arial" panose="020B0604020202020204" pitchFamily="34" charset="0"/>
              <a:buChar char="•"/>
            </a:pPr>
            <a:r>
              <a:rPr lang="en-GB" sz="1800" dirty="0"/>
              <a:t>In an external style sheet linked to the page – defined inside a separate .</a:t>
            </a:r>
            <a:r>
              <a:rPr lang="en-GB" sz="1800" dirty="0" err="1"/>
              <a:t>css</a:t>
            </a:r>
            <a:r>
              <a:rPr lang="en-GB" sz="1800" dirty="0"/>
              <a:t> file</a:t>
            </a:r>
          </a:p>
          <a:p>
            <a:pPr lvl="1">
              <a:lnSpc>
                <a:spcPct val="100000"/>
              </a:lnSpc>
              <a:buFont typeface="Arial" panose="020B0604020202020204" pitchFamily="34" charset="0"/>
              <a:buChar char="•"/>
            </a:pPr>
            <a:r>
              <a:rPr lang="en-GB" sz="1800" dirty="0"/>
              <a:t>By linking in some existing CSS (almost never to be used)</a:t>
            </a:r>
          </a:p>
        </p:txBody>
      </p:sp>
    </p:spTree>
    <p:extLst>
      <p:ext uri="{BB962C8B-B14F-4D97-AF65-F5344CB8AC3E}">
        <p14:creationId xmlns:p14="http://schemas.microsoft.com/office/powerpoint/2010/main" val="543946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9B44F1-467C-CA46-B9A2-294B0ACEF397}"/>
              </a:ext>
            </a:extLst>
          </p:cNvPr>
          <p:cNvSpPr>
            <a:spLocks noGrp="1"/>
          </p:cNvSpPr>
          <p:nvPr>
            <p:ph type="ctrTitle"/>
          </p:nvPr>
        </p:nvSpPr>
        <p:spPr/>
        <p:txBody>
          <a:bodyPr/>
          <a:lstStyle/>
          <a:p>
            <a:r>
              <a:rPr lang="en-GB" dirty="0"/>
              <a:t>The Box Model</a:t>
            </a:r>
          </a:p>
        </p:txBody>
      </p:sp>
      <p:sp>
        <p:nvSpPr>
          <p:cNvPr id="5" name="Subtitle 4">
            <a:extLst>
              <a:ext uri="{FF2B5EF4-FFF2-40B4-BE49-F238E27FC236}">
                <a16:creationId xmlns:a16="http://schemas.microsoft.com/office/drawing/2014/main" id="{F957E6F8-CF0C-E34A-B1A2-3FA05CCD58AC}"/>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1861556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6CE1A8-8A58-7E40-A861-13E3468A9D46}"/>
              </a:ext>
            </a:extLst>
          </p:cNvPr>
          <p:cNvSpPr>
            <a:spLocks noGrp="1"/>
          </p:cNvSpPr>
          <p:nvPr>
            <p:ph type="body" sz="quarter" idx="10"/>
          </p:nvPr>
        </p:nvSpPr>
        <p:spPr>
          <a:xfrm>
            <a:off x="285750" y="1539181"/>
            <a:ext cx="11161713" cy="4328725"/>
          </a:xfrm>
          <a:prstGeom prst="rect">
            <a:avLst/>
          </a:prstGeom>
        </p:spPr>
        <p:txBody>
          <a:bodyPr/>
          <a:lstStyle/>
          <a:p>
            <a:pPr marL="0" indent="0">
              <a:lnSpc>
                <a:spcPct val="100000"/>
              </a:lnSpc>
              <a:spcBef>
                <a:spcPts val="1200"/>
              </a:spcBef>
              <a:buNone/>
            </a:pPr>
            <a:r>
              <a:rPr lang="en-GB" sz="2000" dirty="0"/>
              <a:t>All HTML elements can be considered as boxes</a:t>
            </a:r>
          </a:p>
          <a:p>
            <a:pPr marL="0" indent="0">
              <a:lnSpc>
                <a:spcPct val="100000"/>
              </a:lnSpc>
              <a:spcBef>
                <a:spcPts val="1200"/>
              </a:spcBef>
              <a:buNone/>
            </a:pPr>
            <a:r>
              <a:rPr lang="en-GB" sz="2000" dirty="0"/>
              <a:t>Box Model is used when talking about design and layout</a:t>
            </a:r>
          </a:p>
          <a:p>
            <a:pPr marL="0" indent="0">
              <a:lnSpc>
                <a:spcPct val="100000"/>
              </a:lnSpc>
              <a:spcBef>
                <a:spcPts val="1200"/>
              </a:spcBef>
              <a:buNone/>
            </a:pPr>
            <a:r>
              <a:rPr lang="en-GB" sz="2000" dirty="0"/>
              <a:t>Essentially a box that wraps around HTML elements</a:t>
            </a:r>
          </a:p>
          <a:p>
            <a:pPr marL="0" indent="0">
              <a:lnSpc>
                <a:spcPct val="100000"/>
              </a:lnSpc>
              <a:spcBef>
                <a:spcPts val="1200"/>
              </a:spcBef>
              <a:buNone/>
            </a:pPr>
            <a:r>
              <a:rPr lang="en-GB" sz="2000" dirty="0"/>
              <a:t>Consists of margins, borders, padding and the actual content</a:t>
            </a:r>
          </a:p>
          <a:p>
            <a:pPr marL="0" indent="0">
              <a:lnSpc>
                <a:spcPct val="100000"/>
              </a:lnSpc>
              <a:spcBef>
                <a:spcPts val="1200"/>
              </a:spcBef>
              <a:buNone/>
            </a:pPr>
            <a:r>
              <a:rPr lang="en-GB" sz="2000" dirty="0"/>
              <a:t>Box model allows:</a:t>
            </a:r>
          </a:p>
          <a:p>
            <a:pPr lvl="1">
              <a:lnSpc>
                <a:spcPct val="100000"/>
              </a:lnSpc>
              <a:buFont typeface="Arial" panose="020B0604020202020204" pitchFamily="34" charset="0"/>
              <a:buChar char="•"/>
            </a:pPr>
            <a:r>
              <a:rPr lang="en-GB" sz="1800" dirty="0"/>
              <a:t>Placing a border around elements</a:t>
            </a:r>
          </a:p>
          <a:p>
            <a:pPr lvl="1">
              <a:lnSpc>
                <a:spcPct val="100000"/>
              </a:lnSpc>
              <a:buFont typeface="Arial" panose="020B0604020202020204" pitchFamily="34" charset="0"/>
              <a:buChar char="•"/>
            </a:pPr>
            <a:r>
              <a:rPr lang="en-GB" sz="1800" dirty="0"/>
              <a:t>Space elements in relation to other elements</a:t>
            </a:r>
          </a:p>
          <a:p>
            <a:endParaRPr lang="en-GB" dirty="0"/>
          </a:p>
          <a:p>
            <a:endParaRPr lang="en-GB" dirty="0"/>
          </a:p>
          <a:p>
            <a:endParaRPr lang="en-GB" dirty="0"/>
          </a:p>
          <a:p>
            <a:endParaRPr lang="en-GB" dirty="0"/>
          </a:p>
        </p:txBody>
      </p:sp>
      <p:sp>
        <p:nvSpPr>
          <p:cNvPr id="3" name="Title 2">
            <a:extLst>
              <a:ext uri="{FF2B5EF4-FFF2-40B4-BE49-F238E27FC236}">
                <a16:creationId xmlns:a16="http://schemas.microsoft.com/office/drawing/2014/main" id="{7FC88EBD-9C48-F446-B3B7-026FEE163C27}"/>
              </a:ext>
            </a:extLst>
          </p:cNvPr>
          <p:cNvSpPr>
            <a:spLocks noGrp="1"/>
          </p:cNvSpPr>
          <p:nvPr>
            <p:ph type="title"/>
          </p:nvPr>
        </p:nvSpPr>
        <p:spPr>
          <a:prstGeom prst="rect">
            <a:avLst/>
          </a:prstGeom>
        </p:spPr>
        <p:txBody>
          <a:bodyPr>
            <a:normAutofit/>
          </a:bodyPr>
          <a:lstStyle/>
          <a:p>
            <a:r>
              <a:rPr lang="en-GB" dirty="0"/>
              <a:t>The Box Model</a:t>
            </a:r>
          </a:p>
        </p:txBody>
      </p:sp>
      <p:pic>
        <p:nvPicPr>
          <p:cNvPr id="8" name="Content Placeholder 2">
            <a:extLst>
              <a:ext uri="{FF2B5EF4-FFF2-40B4-BE49-F238E27FC236}">
                <a16:creationId xmlns:a16="http://schemas.microsoft.com/office/drawing/2014/main" id="{F3438595-237B-7943-88FA-C5B8CEF344EA}"/>
              </a:ext>
            </a:extLst>
          </p:cNvPr>
          <p:cNvPicPr>
            <a:picLocks noChangeAspect="1"/>
          </p:cNvPicPr>
          <p:nvPr/>
        </p:nvPicPr>
        <p:blipFill>
          <a:blip r:embed="rId3"/>
          <a:stretch>
            <a:fillRect/>
          </a:stretch>
        </p:blipFill>
        <p:spPr>
          <a:xfrm>
            <a:off x="5648325" y="3439398"/>
            <a:ext cx="5581253" cy="2995689"/>
          </a:xfrm>
          <a:prstGeom prst="rect">
            <a:avLst/>
          </a:prstGeom>
        </p:spPr>
      </p:pic>
    </p:spTree>
    <p:extLst>
      <p:ext uri="{BB962C8B-B14F-4D97-AF65-F5344CB8AC3E}">
        <p14:creationId xmlns:p14="http://schemas.microsoft.com/office/powerpoint/2010/main" val="1924914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0542F08-CEB9-424B-8548-6B9FE5FBE403}"/>
              </a:ext>
            </a:extLst>
          </p:cNvPr>
          <p:cNvSpPr>
            <a:spLocks noGrp="1"/>
          </p:cNvSpPr>
          <p:nvPr>
            <p:ph type="body" sz="quarter" idx="10"/>
          </p:nvPr>
        </p:nvSpPr>
        <p:spPr>
          <a:xfrm>
            <a:off x="428625" y="1526280"/>
            <a:ext cx="11161713" cy="4328725"/>
          </a:xfrm>
          <a:prstGeom prst="rect">
            <a:avLst/>
          </a:prstGeom>
        </p:spPr>
        <p:txBody>
          <a:bodyPr/>
          <a:lstStyle/>
          <a:p>
            <a:pPr marL="0" indent="0">
              <a:lnSpc>
                <a:spcPct val="100000"/>
              </a:lnSpc>
              <a:spcBef>
                <a:spcPts val="1200"/>
              </a:spcBef>
              <a:buNone/>
            </a:pPr>
            <a:r>
              <a:rPr lang="en-GB" sz="2000" dirty="0"/>
              <a:t>Margin</a:t>
            </a:r>
            <a:r>
              <a:rPr lang="en-GB" dirty="0"/>
              <a:t>:</a:t>
            </a:r>
          </a:p>
          <a:p>
            <a:pPr lvl="1">
              <a:lnSpc>
                <a:spcPct val="100000"/>
              </a:lnSpc>
              <a:buFont typeface="Arial" panose="020B0604020202020204" pitchFamily="34" charset="0"/>
              <a:buChar char="•"/>
            </a:pPr>
            <a:r>
              <a:rPr lang="en-GB" sz="1800" dirty="0"/>
              <a:t>Clears an area around the border</a:t>
            </a:r>
          </a:p>
          <a:p>
            <a:pPr lvl="1">
              <a:lnSpc>
                <a:spcPct val="100000"/>
              </a:lnSpc>
              <a:buFont typeface="Arial" panose="020B0604020202020204" pitchFamily="34" charset="0"/>
              <a:buChar char="•"/>
            </a:pPr>
            <a:r>
              <a:rPr lang="en-GB" sz="1800" dirty="0"/>
              <a:t>Is transparent (no background colour)</a:t>
            </a:r>
          </a:p>
          <a:p>
            <a:pPr marL="0" indent="0">
              <a:lnSpc>
                <a:spcPct val="100000"/>
              </a:lnSpc>
              <a:spcBef>
                <a:spcPts val="1200"/>
              </a:spcBef>
              <a:buNone/>
            </a:pPr>
            <a:r>
              <a:rPr lang="en-GB" sz="2000" dirty="0"/>
              <a:t>Border</a:t>
            </a:r>
            <a:r>
              <a:rPr lang="en-GB" dirty="0"/>
              <a:t>:</a:t>
            </a:r>
          </a:p>
          <a:p>
            <a:pPr lvl="1">
              <a:lnSpc>
                <a:spcPct val="100000"/>
              </a:lnSpc>
              <a:buFont typeface="Arial" panose="020B0604020202020204" pitchFamily="34" charset="0"/>
              <a:buChar char="•"/>
            </a:pPr>
            <a:r>
              <a:rPr lang="en-GB" sz="1800" dirty="0"/>
              <a:t>Goes around the padding and the content</a:t>
            </a:r>
          </a:p>
          <a:p>
            <a:pPr lvl="1">
              <a:lnSpc>
                <a:spcPct val="100000"/>
              </a:lnSpc>
              <a:buFont typeface="Arial" panose="020B0604020202020204" pitchFamily="34" charset="0"/>
              <a:buChar char="•"/>
            </a:pPr>
            <a:r>
              <a:rPr lang="en-GB" sz="1800" dirty="0"/>
              <a:t>Affected by the background colour of the box</a:t>
            </a:r>
          </a:p>
          <a:p>
            <a:pPr marL="0" indent="0">
              <a:lnSpc>
                <a:spcPct val="100000"/>
              </a:lnSpc>
              <a:spcBef>
                <a:spcPts val="1200"/>
              </a:spcBef>
              <a:buNone/>
            </a:pPr>
            <a:r>
              <a:rPr lang="en-GB" sz="2000" dirty="0"/>
              <a:t>Padding</a:t>
            </a:r>
            <a:r>
              <a:rPr lang="en-GB" dirty="0"/>
              <a:t>:</a:t>
            </a:r>
          </a:p>
          <a:p>
            <a:pPr lvl="1">
              <a:lnSpc>
                <a:spcPct val="100000"/>
              </a:lnSpc>
              <a:buFont typeface="Arial" panose="020B0604020202020204" pitchFamily="34" charset="0"/>
              <a:buChar char="•"/>
            </a:pPr>
            <a:r>
              <a:rPr lang="en-GB" sz="1800" dirty="0"/>
              <a:t>Clears an area around the content</a:t>
            </a:r>
          </a:p>
          <a:p>
            <a:pPr lvl="1">
              <a:lnSpc>
                <a:spcPct val="100000"/>
              </a:lnSpc>
              <a:buFont typeface="Arial" panose="020B0604020202020204" pitchFamily="34" charset="0"/>
              <a:buChar char="•"/>
            </a:pPr>
            <a:r>
              <a:rPr lang="en-GB" sz="1800" dirty="0"/>
              <a:t>Affected by the background colour of the box</a:t>
            </a:r>
          </a:p>
          <a:p>
            <a:pPr marL="0" indent="0">
              <a:lnSpc>
                <a:spcPct val="100000"/>
              </a:lnSpc>
              <a:spcBef>
                <a:spcPts val="1200"/>
              </a:spcBef>
              <a:buNone/>
            </a:pPr>
            <a:r>
              <a:rPr lang="en-GB" sz="2000" dirty="0"/>
              <a:t>Content:</a:t>
            </a:r>
          </a:p>
          <a:p>
            <a:pPr lvl="1">
              <a:lnSpc>
                <a:spcPct val="100000"/>
              </a:lnSpc>
              <a:buFont typeface="Arial" panose="020B0604020202020204" pitchFamily="34" charset="0"/>
              <a:buChar char="•"/>
            </a:pPr>
            <a:r>
              <a:rPr lang="en-GB" sz="1800" dirty="0"/>
              <a:t>The content of the box, where text and images appear</a:t>
            </a:r>
          </a:p>
          <a:p>
            <a:endParaRPr lang="en-GB" dirty="0"/>
          </a:p>
          <a:p>
            <a:endParaRPr lang="en-GB" dirty="0"/>
          </a:p>
        </p:txBody>
      </p:sp>
      <p:sp>
        <p:nvSpPr>
          <p:cNvPr id="4" name="Title 3">
            <a:extLst>
              <a:ext uri="{FF2B5EF4-FFF2-40B4-BE49-F238E27FC236}">
                <a16:creationId xmlns:a16="http://schemas.microsoft.com/office/drawing/2014/main" id="{431B6E93-EB05-FE42-83FD-4CFDEC8FF5DC}"/>
              </a:ext>
            </a:extLst>
          </p:cNvPr>
          <p:cNvSpPr>
            <a:spLocks noGrp="1"/>
          </p:cNvSpPr>
          <p:nvPr>
            <p:ph type="title"/>
          </p:nvPr>
        </p:nvSpPr>
        <p:spPr>
          <a:prstGeom prst="rect">
            <a:avLst/>
          </a:prstGeom>
        </p:spPr>
        <p:txBody>
          <a:bodyPr>
            <a:normAutofit/>
          </a:bodyPr>
          <a:lstStyle/>
          <a:p>
            <a:r>
              <a:rPr lang="en-GB" dirty="0"/>
              <a:t>The Box Model</a:t>
            </a:r>
          </a:p>
        </p:txBody>
      </p:sp>
      <p:pic>
        <p:nvPicPr>
          <p:cNvPr id="10" name="Content Placeholder 2">
            <a:extLst>
              <a:ext uri="{FF2B5EF4-FFF2-40B4-BE49-F238E27FC236}">
                <a16:creationId xmlns:a16="http://schemas.microsoft.com/office/drawing/2014/main" id="{2C5E94E8-7F23-724F-A2C7-A4AE20E3CA9E}"/>
              </a:ext>
            </a:extLst>
          </p:cNvPr>
          <p:cNvPicPr>
            <a:picLocks noChangeAspect="1"/>
          </p:cNvPicPr>
          <p:nvPr/>
        </p:nvPicPr>
        <p:blipFill>
          <a:blip r:embed="rId3"/>
          <a:stretch>
            <a:fillRect/>
          </a:stretch>
        </p:blipFill>
        <p:spPr>
          <a:xfrm>
            <a:off x="6096000" y="1931155"/>
            <a:ext cx="5581253" cy="2995689"/>
          </a:xfrm>
          <a:prstGeom prst="rect">
            <a:avLst/>
          </a:prstGeom>
        </p:spPr>
      </p:pic>
    </p:spTree>
    <p:extLst>
      <p:ext uri="{BB962C8B-B14F-4D97-AF65-F5344CB8AC3E}">
        <p14:creationId xmlns:p14="http://schemas.microsoft.com/office/powerpoint/2010/main" val="1960125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190FFAD-F184-6B4B-BEC0-47CB307309CD}"/>
              </a:ext>
            </a:extLst>
          </p:cNvPr>
          <p:cNvSpPr>
            <a:spLocks noGrp="1"/>
          </p:cNvSpPr>
          <p:nvPr>
            <p:ph type="body" sz="quarter" idx="10"/>
          </p:nvPr>
        </p:nvSpPr>
        <p:spPr>
          <a:prstGeom prst="rect">
            <a:avLst/>
          </a:prstGeom>
        </p:spPr>
        <p:txBody>
          <a:bodyPr/>
          <a:lstStyle/>
          <a:p>
            <a:pPr marL="0" indent="0">
              <a:lnSpc>
                <a:spcPct val="100000"/>
              </a:lnSpc>
              <a:spcBef>
                <a:spcPts val="600"/>
              </a:spcBef>
              <a:buNone/>
            </a:pPr>
            <a:r>
              <a:rPr lang="en-GB" sz="2000" dirty="0"/>
              <a:t>All HTML elements have four sides – top, bottom, left and right</a:t>
            </a:r>
          </a:p>
          <a:p>
            <a:pPr lvl="1">
              <a:lnSpc>
                <a:spcPct val="100000"/>
              </a:lnSpc>
              <a:buFont typeface="Arial" panose="020B0604020202020204" pitchFamily="34" charset="0"/>
              <a:buChar char="•"/>
            </a:pPr>
            <a:r>
              <a:rPr lang="en-GB" sz="1800" dirty="0"/>
              <a:t>Properties can be set for each dimension or in a compound rule:</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457200" lvl="1" indent="0">
              <a:lnSpc>
                <a:spcPct val="100000"/>
              </a:lnSpc>
              <a:buNone/>
            </a:pPr>
            <a:endParaRPr lang="en-GB" sz="1800" dirty="0"/>
          </a:p>
          <a:p>
            <a:pPr marL="0" indent="0">
              <a:lnSpc>
                <a:spcPct val="100000"/>
              </a:lnSpc>
              <a:spcBef>
                <a:spcPts val="600"/>
              </a:spcBef>
              <a:buNone/>
            </a:pPr>
            <a:r>
              <a:rPr lang="en-GB" sz="2000" dirty="0"/>
              <a:t>Child elements typically have their own block properties</a:t>
            </a:r>
          </a:p>
          <a:p>
            <a:pPr lvl="1">
              <a:lnSpc>
                <a:spcPct val="100000"/>
              </a:lnSpc>
              <a:buFont typeface="Arial" panose="020B0604020202020204" pitchFamily="34" charset="0"/>
              <a:buChar char="•"/>
            </a:pPr>
            <a:r>
              <a:rPr lang="en-GB" sz="1800" dirty="0"/>
              <a:t>Can be set independent of the parent</a:t>
            </a:r>
          </a:p>
          <a:p>
            <a:pPr lvl="1">
              <a:lnSpc>
                <a:spcPct val="100000"/>
              </a:lnSpc>
              <a:buFont typeface="Arial" panose="020B0604020202020204" pitchFamily="34" charset="0"/>
              <a:buChar char="•"/>
            </a:pPr>
            <a:r>
              <a:rPr lang="en-GB" sz="1800" dirty="0"/>
              <a:t>The inner width of an element  (content) available is a remainder of reserved space by parent elements</a:t>
            </a:r>
          </a:p>
          <a:p>
            <a:pPr lvl="1">
              <a:lnSpc>
                <a:spcPct val="100000"/>
              </a:lnSpc>
              <a:buFont typeface="Arial" panose="020B0604020202020204" pitchFamily="34" charset="0"/>
              <a:buChar char="•"/>
            </a:pPr>
            <a:r>
              <a:rPr lang="en-GB" sz="1800" dirty="0"/>
              <a:t>Background colours and images can also be set</a:t>
            </a:r>
          </a:p>
          <a:p>
            <a:endParaRPr lang="en-GB" dirty="0"/>
          </a:p>
        </p:txBody>
      </p:sp>
      <p:sp>
        <p:nvSpPr>
          <p:cNvPr id="4" name="Title 3">
            <a:extLst>
              <a:ext uri="{FF2B5EF4-FFF2-40B4-BE49-F238E27FC236}">
                <a16:creationId xmlns:a16="http://schemas.microsoft.com/office/drawing/2014/main" id="{17821572-216F-644E-9C23-FAF5BEECE48A}"/>
              </a:ext>
            </a:extLst>
          </p:cNvPr>
          <p:cNvSpPr>
            <a:spLocks noGrp="1"/>
          </p:cNvSpPr>
          <p:nvPr>
            <p:ph type="title"/>
          </p:nvPr>
        </p:nvSpPr>
        <p:spPr>
          <a:prstGeom prst="rect">
            <a:avLst/>
          </a:prstGeom>
        </p:spPr>
        <p:txBody>
          <a:bodyPr>
            <a:normAutofit/>
          </a:bodyPr>
          <a:lstStyle/>
          <a:p>
            <a:r>
              <a:rPr lang="en-GB" dirty="0"/>
              <a:t>The Box Model – Settings Properties</a:t>
            </a:r>
          </a:p>
        </p:txBody>
      </p:sp>
      <p:sp>
        <p:nvSpPr>
          <p:cNvPr id="6" name="TextBox 5">
            <a:extLst>
              <a:ext uri="{FF2B5EF4-FFF2-40B4-BE49-F238E27FC236}">
                <a16:creationId xmlns:a16="http://schemas.microsoft.com/office/drawing/2014/main" id="{89DB0182-7199-BA49-B5C1-9FF8A09907BE}"/>
              </a:ext>
            </a:extLst>
          </p:cNvPr>
          <p:cNvSpPr txBox="1"/>
          <p:nvPr/>
        </p:nvSpPr>
        <p:spPr>
          <a:xfrm>
            <a:off x="3783017" y="2844032"/>
            <a:ext cx="4624378" cy="1323439"/>
          </a:xfrm>
          <a:prstGeom prst="rect">
            <a:avLst/>
          </a:prstGeom>
          <a:solidFill>
            <a:srgbClr val="FFD5FE"/>
          </a:solidFill>
          <a:ln>
            <a:noFill/>
          </a:ln>
        </p:spPr>
        <p:txBody>
          <a:bodyPr wrap="square">
            <a:spAutoFit/>
          </a:bodyPr>
          <a:lstStyle/>
          <a:p>
            <a:pPr eaLnBrk="0" hangingPunct="0">
              <a:spcBef>
                <a:spcPts val="0"/>
              </a:spcBef>
              <a:defRPr/>
            </a:pPr>
            <a:r>
              <a:rPr lang="en-GB" sz="2000" dirty="0">
                <a:latin typeface="Courier New" pitchFamily="49" charset="0"/>
                <a:cs typeface="Courier New" pitchFamily="49" charset="0"/>
              </a:rPr>
              <a:t>  </a:t>
            </a:r>
            <a:r>
              <a:rPr lang="en-GB" sz="2000" b="1" dirty="0">
                <a:latin typeface="Courier New" pitchFamily="49" charset="0"/>
                <a:cs typeface="Courier New" pitchFamily="49" charset="0"/>
              </a:rPr>
              <a:t>margin: 10px;</a:t>
            </a:r>
          </a:p>
          <a:p>
            <a:pPr eaLnBrk="0" hangingPunct="0">
              <a:spcBef>
                <a:spcPts val="0"/>
              </a:spcBef>
              <a:defRPr/>
            </a:pPr>
            <a:r>
              <a:rPr lang="en-GB" sz="2000" b="1" dirty="0">
                <a:latin typeface="Courier New" pitchFamily="49" charset="0"/>
                <a:cs typeface="Courier New" pitchFamily="49" charset="0"/>
              </a:rPr>
              <a:t>  margin: 10px 5px;</a:t>
            </a:r>
          </a:p>
          <a:p>
            <a:pPr eaLnBrk="0" hangingPunct="0">
              <a:spcBef>
                <a:spcPts val="0"/>
              </a:spcBef>
              <a:defRPr/>
            </a:pPr>
            <a:r>
              <a:rPr lang="en-GB" sz="2000" b="1" dirty="0">
                <a:latin typeface="Courier New" pitchFamily="49" charset="0"/>
                <a:cs typeface="Courier New" pitchFamily="49" charset="0"/>
              </a:rPr>
              <a:t>  margin: 0px 5px 10px 15px;</a:t>
            </a:r>
          </a:p>
          <a:p>
            <a:pPr eaLnBrk="0" hangingPunct="0">
              <a:spcBef>
                <a:spcPts val="0"/>
              </a:spcBef>
              <a:defRPr/>
            </a:pPr>
            <a:r>
              <a:rPr lang="en-GB" sz="2000" b="1" dirty="0">
                <a:latin typeface="Courier New" pitchFamily="49" charset="0"/>
                <a:cs typeface="Courier New" pitchFamily="49" charset="0"/>
              </a:rPr>
              <a:t>  margin-bottom: 2em;</a:t>
            </a:r>
          </a:p>
        </p:txBody>
      </p:sp>
      <p:grpSp>
        <p:nvGrpSpPr>
          <p:cNvPr id="7" name="Group 6">
            <a:extLst>
              <a:ext uri="{FF2B5EF4-FFF2-40B4-BE49-F238E27FC236}">
                <a16:creationId xmlns:a16="http://schemas.microsoft.com/office/drawing/2014/main" id="{EEF05EFF-8ABA-E64C-A4CC-5ACA5979BE70}"/>
              </a:ext>
            </a:extLst>
          </p:cNvPr>
          <p:cNvGrpSpPr/>
          <p:nvPr/>
        </p:nvGrpSpPr>
        <p:grpSpPr>
          <a:xfrm>
            <a:off x="1866462" y="2809207"/>
            <a:ext cx="2188813" cy="523220"/>
            <a:chOff x="488567" y="1920479"/>
            <a:chExt cx="2188813" cy="523220"/>
          </a:xfrm>
        </p:grpSpPr>
        <p:cxnSp>
          <p:nvCxnSpPr>
            <p:cNvPr id="8" name="Straight Arrow Connector 7">
              <a:extLst>
                <a:ext uri="{FF2B5EF4-FFF2-40B4-BE49-F238E27FC236}">
                  <a16:creationId xmlns:a16="http://schemas.microsoft.com/office/drawing/2014/main" id="{6BB19B28-8208-A441-8795-3A4DBAD134F4}"/>
                </a:ext>
              </a:extLst>
            </p:cNvPr>
            <p:cNvCxnSpPr/>
            <p:nvPr/>
          </p:nvCxnSpPr>
          <p:spPr>
            <a:xfrm>
              <a:off x="1596725" y="2182089"/>
              <a:ext cx="1080655"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4A568D-7959-9948-90A0-4412D4542C9F}"/>
                </a:ext>
              </a:extLst>
            </p:cNvPr>
            <p:cNvSpPr txBox="1"/>
            <p:nvPr/>
          </p:nvSpPr>
          <p:spPr>
            <a:xfrm>
              <a:off x="488567" y="1920479"/>
              <a:ext cx="1205345" cy="523220"/>
            </a:xfrm>
            <a:prstGeom prst="rect">
              <a:avLst/>
            </a:prstGeom>
            <a:noFill/>
          </p:spPr>
          <p:txBody>
            <a:bodyPr wrap="square" rtlCol="0">
              <a:spAutoFit/>
            </a:bodyPr>
            <a:lstStyle/>
            <a:p>
              <a:r>
                <a:rPr lang="en-GB" sz="1400" dirty="0">
                  <a:latin typeface="+mn-lt"/>
                  <a:cs typeface="Arial" panose="020B0604020202020204" pitchFamily="34" charset="0"/>
                </a:rPr>
                <a:t>10px in all directions</a:t>
              </a:r>
            </a:p>
          </p:txBody>
        </p:sp>
      </p:grpSp>
      <p:grpSp>
        <p:nvGrpSpPr>
          <p:cNvPr id="10" name="Group 9">
            <a:extLst>
              <a:ext uri="{FF2B5EF4-FFF2-40B4-BE49-F238E27FC236}">
                <a16:creationId xmlns:a16="http://schemas.microsoft.com/office/drawing/2014/main" id="{B95CCC06-A85A-D049-B0A1-8DC9872CB415}"/>
              </a:ext>
            </a:extLst>
          </p:cNvPr>
          <p:cNvGrpSpPr/>
          <p:nvPr/>
        </p:nvGrpSpPr>
        <p:grpSpPr>
          <a:xfrm>
            <a:off x="1917770" y="3677712"/>
            <a:ext cx="2202384" cy="738664"/>
            <a:chOff x="640147" y="3424700"/>
            <a:chExt cx="2202384" cy="738664"/>
          </a:xfrm>
        </p:grpSpPr>
        <p:cxnSp>
          <p:nvCxnSpPr>
            <p:cNvPr id="11" name="Straight Arrow Connector 10">
              <a:extLst>
                <a:ext uri="{FF2B5EF4-FFF2-40B4-BE49-F238E27FC236}">
                  <a16:creationId xmlns:a16="http://schemas.microsoft.com/office/drawing/2014/main" id="{FC39BFEE-8EB9-9B41-B0BE-77881C98AAA9}"/>
                </a:ext>
              </a:extLst>
            </p:cNvPr>
            <p:cNvCxnSpPr/>
            <p:nvPr/>
          </p:nvCxnSpPr>
          <p:spPr>
            <a:xfrm>
              <a:off x="1761876" y="3725424"/>
              <a:ext cx="1080655"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3920C2-3EB6-E048-B8C8-9D78499A828A}"/>
                </a:ext>
              </a:extLst>
            </p:cNvPr>
            <p:cNvSpPr txBox="1"/>
            <p:nvPr/>
          </p:nvSpPr>
          <p:spPr>
            <a:xfrm>
              <a:off x="640147" y="3424700"/>
              <a:ext cx="1205345" cy="738664"/>
            </a:xfrm>
            <a:prstGeom prst="rect">
              <a:avLst/>
            </a:prstGeom>
            <a:noFill/>
          </p:spPr>
          <p:txBody>
            <a:bodyPr wrap="square" rtlCol="0">
              <a:spAutoFit/>
            </a:bodyPr>
            <a:lstStyle/>
            <a:p>
              <a:r>
                <a:rPr lang="en-GB" sz="1400" dirty="0">
                  <a:latin typeface="+mn-lt"/>
                  <a:cs typeface="Arial" panose="020B0604020202020204" pitchFamily="34" charset="0"/>
                </a:rPr>
                <a:t>top, right, bottom, left</a:t>
              </a:r>
            </a:p>
          </p:txBody>
        </p:sp>
      </p:grpSp>
      <p:grpSp>
        <p:nvGrpSpPr>
          <p:cNvPr id="13" name="Group 12">
            <a:extLst>
              <a:ext uri="{FF2B5EF4-FFF2-40B4-BE49-F238E27FC236}">
                <a16:creationId xmlns:a16="http://schemas.microsoft.com/office/drawing/2014/main" id="{557465D4-2EA3-FB4F-9DC8-987B4D11D2C1}"/>
              </a:ext>
            </a:extLst>
          </p:cNvPr>
          <p:cNvGrpSpPr/>
          <p:nvPr/>
        </p:nvGrpSpPr>
        <p:grpSpPr>
          <a:xfrm>
            <a:off x="7036772" y="3070817"/>
            <a:ext cx="3443290" cy="738664"/>
            <a:chOff x="5700710" y="2235832"/>
            <a:chExt cx="3443290" cy="738664"/>
          </a:xfrm>
        </p:grpSpPr>
        <p:cxnSp>
          <p:nvCxnSpPr>
            <p:cNvPr id="14" name="Straight Arrow Connector 13">
              <a:extLst>
                <a:ext uri="{FF2B5EF4-FFF2-40B4-BE49-F238E27FC236}">
                  <a16:creationId xmlns:a16="http://schemas.microsoft.com/office/drawing/2014/main" id="{34163B95-4716-4B46-B1AB-65B476254855}"/>
                </a:ext>
              </a:extLst>
            </p:cNvPr>
            <p:cNvCxnSpPr/>
            <p:nvPr/>
          </p:nvCxnSpPr>
          <p:spPr>
            <a:xfrm flipH="1">
              <a:off x="5700710" y="2495772"/>
              <a:ext cx="1485900" cy="155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141789-B130-004C-A424-24583E68C320}"/>
                </a:ext>
              </a:extLst>
            </p:cNvPr>
            <p:cNvSpPr txBox="1"/>
            <p:nvPr/>
          </p:nvSpPr>
          <p:spPr>
            <a:xfrm>
              <a:off x="7186610" y="2235832"/>
              <a:ext cx="1957390" cy="738664"/>
            </a:xfrm>
            <a:prstGeom prst="rect">
              <a:avLst/>
            </a:prstGeom>
            <a:noFill/>
          </p:spPr>
          <p:txBody>
            <a:bodyPr wrap="square" rtlCol="0">
              <a:spAutoFit/>
            </a:bodyPr>
            <a:lstStyle/>
            <a:p>
              <a:r>
                <a:rPr lang="en-GB" sz="1400" dirty="0">
                  <a:latin typeface="+mn-lt"/>
                  <a:cs typeface="Arial" panose="020B0604020202020204" pitchFamily="34" charset="0"/>
                </a:rPr>
                <a:t>10px top and bottom</a:t>
              </a:r>
              <a:br>
                <a:rPr lang="en-GB" sz="1400" dirty="0">
                  <a:latin typeface="+mn-lt"/>
                  <a:cs typeface="Arial" panose="020B0604020202020204" pitchFamily="34" charset="0"/>
                </a:rPr>
              </a:br>
              <a:r>
                <a:rPr lang="en-GB" sz="1400" dirty="0">
                  <a:latin typeface="+mn-lt"/>
                  <a:cs typeface="Arial" panose="020B0604020202020204" pitchFamily="34" charset="0"/>
                </a:rPr>
                <a:t>5px left and right</a:t>
              </a:r>
            </a:p>
          </p:txBody>
        </p:sp>
      </p:grpSp>
      <p:grpSp>
        <p:nvGrpSpPr>
          <p:cNvPr id="16" name="Group 15">
            <a:extLst>
              <a:ext uri="{FF2B5EF4-FFF2-40B4-BE49-F238E27FC236}">
                <a16:creationId xmlns:a16="http://schemas.microsoft.com/office/drawing/2014/main" id="{690AED1A-CCB6-3142-88E0-5EF33F8F13A5}"/>
              </a:ext>
            </a:extLst>
          </p:cNvPr>
          <p:cNvGrpSpPr/>
          <p:nvPr/>
        </p:nvGrpSpPr>
        <p:grpSpPr>
          <a:xfrm>
            <a:off x="8232772" y="3501704"/>
            <a:ext cx="3443290" cy="307777"/>
            <a:chOff x="5700710" y="2946647"/>
            <a:chExt cx="3443290" cy="307777"/>
          </a:xfrm>
        </p:grpSpPr>
        <p:cxnSp>
          <p:nvCxnSpPr>
            <p:cNvPr id="17" name="Straight Arrow Connector 16">
              <a:extLst>
                <a:ext uri="{FF2B5EF4-FFF2-40B4-BE49-F238E27FC236}">
                  <a16:creationId xmlns:a16="http://schemas.microsoft.com/office/drawing/2014/main" id="{A3142F58-B71F-6646-A1F6-DAEA79FB5379}"/>
                </a:ext>
              </a:extLst>
            </p:cNvPr>
            <p:cNvCxnSpPr/>
            <p:nvPr/>
          </p:nvCxnSpPr>
          <p:spPr>
            <a:xfrm flipH="1">
              <a:off x="5700710" y="3092765"/>
              <a:ext cx="1485900" cy="155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C8AD2E-1056-3F4C-842C-56350B3E737D}"/>
                </a:ext>
              </a:extLst>
            </p:cNvPr>
            <p:cNvSpPr txBox="1"/>
            <p:nvPr/>
          </p:nvSpPr>
          <p:spPr>
            <a:xfrm>
              <a:off x="7186610" y="2946647"/>
              <a:ext cx="1957390" cy="307777"/>
            </a:xfrm>
            <a:prstGeom prst="rect">
              <a:avLst/>
            </a:prstGeom>
            <a:noFill/>
          </p:spPr>
          <p:txBody>
            <a:bodyPr wrap="square" rtlCol="0">
              <a:spAutoFit/>
            </a:bodyPr>
            <a:lstStyle/>
            <a:p>
              <a:r>
                <a:rPr lang="en-GB" sz="1400" dirty="0">
                  <a:latin typeface="+mn-lt"/>
                  <a:cs typeface="Arial" panose="020B0604020202020204" pitchFamily="34" charset="0"/>
                </a:rPr>
                <a:t>Individual direction</a:t>
              </a:r>
            </a:p>
          </p:txBody>
        </p:sp>
      </p:grpSp>
    </p:spTree>
    <p:extLst>
      <p:ext uri="{BB962C8B-B14F-4D97-AF65-F5344CB8AC3E}">
        <p14:creationId xmlns:p14="http://schemas.microsoft.com/office/powerpoint/2010/main" val="26375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7D18A2-8FD2-154F-971F-F3C8C3662615}"/>
              </a:ext>
            </a:extLst>
          </p:cNvPr>
          <p:cNvSpPr>
            <a:spLocks noGrp="1"/>
          </p:cNvSpPr>
          <p:nvPr>
            <p:ph type="body" sz="quarter" idx="10"/>
          </p:nvPr>
        </p:nvSpPr>
        <p:spPr>
          <a:xfrm>
            <a:off x="0" y="1169462"/>
            <a:ext cx="6240043" cy="4328725"/>
          </a:xfrm>
          <a:prstGeom prst="rect">
            <a:avLst/>
          </a:prstGeom>
        </p:spPr>
        <p:txBody>
          <a:bodyPr/>
          <a:lstStyle/>
          <a:p>
            <a:pPr marL="495300" indent="-457200">
              <a:lnSpc>
                <a:spcPct val="100000"/>
              </a:lnSpc>
              <a:spcBef>
                <a:spcPts val="1200"/>
              </a:spcBef>
              <a:buClr>
                <a:schemeClr val="dk2"/>
              </a:buClr>
              <a:buSzPct val="100000"/>
              <a:buFont typeface="Arial" panose="020B0604020202020204" pitchFamily="34" charset="0"/>
              <a:buChar char="•"/>
            </a:pPr>
            <a:r>
              <a:rPr lang="en-GB" dirty="0"/>
              <a:t>When you set the width and height properties of an element with CSS you only set them for the </a:t>
            </a:r>
            <a:r>
              <a:rPr lang="en-GB" b="1" dirty="0"/>
              <a:t>CONTENT</a:t>
            </a:r>
            <a:r>
              <a:rPr lang="en-GB" dirty="0"/>
              <a:t> area</a:t>
            </a:r>
          </a:p>
          <a:p>
            <a:pPr marL="495300" indent="-457200">
              <a:lnSpc>
                <a:spcPct val="100000"/>
              </a:lnSpc>
              <a:spcBef>
                <a:spcPts val="1200"/>
              </a:spcBef>
              <a:buClr>
                <a:schemeClr val="dk2"/>
              </a:buClr>
              <a:buSzPct val="100000"/>
              <a:buFont typeface="Arial" panose="020B0604020202020204" pitchFamily="34" charset="0"/>
              <a:buChar char="•"/>
            </a:pPr>
            <a:r>
              <a:rPr lang="en-GB" dirty="0"/>
              <a:t>To calculate the full size of an element you must add the padding, borders and margin to the width of the content</a:t>
            </a:r>
          </a:p>
          <a:p>
            <a:pPr marL="495300" indent="-457200">
              <a:lnSpc>
                <a:spcPct val="100000"/>
              </a:lnSpc>
              <a:spcBef>
                <a:spcPts val="1200"/>
              </a:spcBef>
              <a:buClr>
                <a:schemeClr val="dk2"/>
              </a:buClr>
              <a:buSzPct val="100000"/>
              <a:buFont typeface="Arial" panose="020B0604020202020204" pitchFamily="34" charset="0"/>
              <a:buChar char="•"/>
            </a:pPr>
            <a:r>
              <a:rPr lang="en-GB" dirty="0"/>
              <a:t>What is the </a:t>
            </a:r>
            <a:r>
              <a:rPr lang="en-GB" b="1" dirty="0">
                <a:solidFill>
                  <a:schemeClr val="tx1"/>
                </a:solidFill>
              </a:rPr>
              <a:t>TOTAL</a:t>
            </a:r>
            <a:r>
              <a:rPr lang="en-GB" dirty="0"/>
              <a:t> width of the space the element takes here?</a:t>
            </a:r>
          </a:p>
          <a:p>
            <a:pPr marL="495300" indent="-457200">
              <a:buClr>
                <a:schemeClr val="dk2"/>
              </a:buClr>
              <a:buSzPct val="100000"/>
            </a:pPr>
            <a:endParaRPr lang="en-GB" dirty="0"/>
          </a:p>
        </p:txBody>
      </p:sp>
      <p:sp>
        <p:nvSpPr>
          <p:cNvPr id="4" name="Title 3">
            <a:extLst>
              <a:ext uri="{FF2B5EF4-FFF2-40B4-BE49-F238E27FC236}">
                <a16:creationId xmlns:a16="http://schemas.microsoft.com/office/drawing/2014/main" id="{F6F70FE5-7708-D04F-A6E8-A17F54C04BB4}"/>
              </a:ext>
            </a:extLst>
          </p:cNvPr>
          <p:cNvSpPr>
            <a:spLocks noGrp="1"/>
          </p:cNvSpPr>
          <p:nvPr>
            <p:ph type="title"/>
          </p:nvPr>
        </p:nvSpPr>
        <p:spPr>
          <a:xfrm>
            <a:off x="238574" y="629462"/>
            <a:ext cx="11161263" cy="720000"/>
          </a:xfrm>
          <a:prstGeom prst="rect">
            <a:avLst/>
          </a:prstGeom>
        </p:spPr>
        <p:txBody>
          <a:bodyPr>
            <a:normAutofit/>
          </a:bodyPr>
          <a:lstStyle/>
          <a:p>
            <a:r>
              <a:rPr lang="en-GB" dirty="0"/>
              <a:t>Element Width and Height</a:t>
            </a:r>
          </a:p>
        </p:txBody>
      </p:sp>
      <p:sp>
        <p:nvSpPr>
          <p:cNvPr id="6" name="Content Placeholder 5">
            <a:extLst>
              <a:ext uri="{FF2B5EF4-FFF2-40B4-BE49-F238E27FC236}">
                <a16:creationId xmlns:a16="http://schemas.microsoft.com/office/drawing/2014/main" id="{F2376DE2-8833-4C4E-B691-9CE9702722BE}"/>
              </a:ext>
            </a:extLst>
          </p:cNvPr>
          <p:cNvSpPr>
            <a:spLocks noGrp="1"/>
          </p:cNvSpPr>
          <p:nvPr>
            <p:ph sz="quarter" idx="4294967295"/>
          </p:nvPr>
        </p:nvSpPr>
        <p:spPr>
          <a:xfrm>
            <a:off x="6478617" y="1087438"/>
            <a:ext cx="5580062" cy="2968625"/>
          </a:xfrm>
          <a:prstGeom prst="rect">
            <a:avLst/>
          </a:prstGeom>
        </p:spPr>
        <p:txBody>
          <a:bodyPr/>
          <a:lstStyle/>
          <a:p>
            <a:pPr lvl="0" algn="ctr">
              <a:buNone/>
            </a:pPr>
            <a:r>
              <a:rPr lang="en-GB" sz="2400" dirty="0"/>
              <a:t>It is </a:t>
            </a:r>
            <a:r>
              <a:rPr lang="en-GB" sz="2400" b="1" dirty="0">
                <a:solidFill>
                  <a:schemeClr val="tx1"/>
                </a:solidFill>
              </a:rPr>
              <a:t>300px</a:t>
            </a:r>
          </a:p>
          <a:p>
            <a:pPr lvl="0" algn="ctr">
              <a:buNone/>
            </a:pPr>
            <a:r>
              <a:rPr lang="en-GB" dirty="0"/>
              <a:t>Let’s do the maths</a:t>
            </a:r>
          </a:p>
          <a:p>
            <a:pPr marL="0" indent="0">
              <a:buNone/>
            </a:pPr>
            <a:r>
              <a:rPr lang="en-GB" dirty="0"/>
              <a:t>+ 250px (content width)</a:t>
            </a:r>
          </a:p>
          <a:p>
            <a:pPr marL="0" indent="0">
              <a:buNone/>
            </a:pPr>
            <a:r>
              <a:rPr lang="en-GB" dirty="0"/>
              <a:t>+ 20px (left and right padding)</a:t>
            </a:r>
          </a:p>
          <a:p>
            <a:pPr marL="0" indent="0">
              <a:buNone/>
            </a:pPr>
            <a:r>
              <a:rPr lang="en-GB" dirty="0"/>
              <a:t>+ 10px (left and right border)</a:t>
            </a:r>
          </a:p>
          <a:p>
            <a:pPr marL="0" indent="0">
              <a:buNone/>
            </a:pPr>
            <a:r>
              <a:rPr lang="en-GB" dirty="0"/>
              <a:t>+ 20px (left and right margin)</a:t>
            </a:r>
          </a:p>
          <a:p>
            <a:pPr marL="0" indent="0">
              <a:buNone/>
            </a:pPr>
            <a:endParaRPr lang="en-GB" dirty="0"/>
          </a:p>
          <a:p>
            <a:pPr marL="0" indent="0">
              <a:buNone/>
            </a:pPr>
            <a:r>
              <a:rPr lang="en-GB" sz="3200" b="1" dirty="0"/>
              <a:t>    </a:t>
            </a:r>
            <a:r>
              <a:rPr lang="en-GB" sz="4400" b="1" dirty="0"/>
              <a:t>300px</a:t>
            </a:r>
            <a:endParaRPr lang="en-GB" sz="3200" b="1" dirty="0"/>
          </a:p>
          <a:p>
            <a:pPr marL="0" indent="0">
              <a:buNone/>
            </a:pPr>
            <a:endParaRPr lang="en-GB" dirty="0"/>
          </a:p>
          <a:p>
            <a:pPr marL="0" indent="0">
              <a:buNone/>
            </a:pPr>
            <a:endParaRPr lang="en-GB" dirty="0"/>
          </a:p>
          <a:p>
            <a:pPr marL="0" indent="0">
              <a:buNone/>
            </a:pPr>
            <a:endParaRPr lang="en-GB" dirty="0"/>
          </a:p>
        </p:txBody>
      </p:sp>
      <p:sp>
        <p:nvSpPr>
          <p:cNvPr id="7" name="Rectangle 6">
            <a:extLst>
              <a:ext uri="{FF2B5EF4-FFF2-40B4-BE49-F238E27FC236}">
                <a16:creationId xmlns:a16="http://schemas.microsoft.com/office/drawing/2014/main" id="{7ACBCAC7-8810-9B41-A6E4-1B86C0C5801C}"/>
              </a:ext>
            </a:extLst>
          </p:cNvPr>
          <p:cNvSpPr/>
          <p:nvPr/>
        </p:nvSpPr>
        <p:spPr>
          <a:xfrm>
            <a:off x="449940" y="5022912"/>
            <a:ext cx="5580000" cy="1569660"/>
          </a:xfrm>
          <a:prstGeom prst="rect">
            <a:avLst/>
          </a:prstGeom>
          <a:solidFill>
            <a:srgbClr val="FFD5FE"/>
          </a:solidFill>
        </p:spPr>
        <p:txBody>
          <a:bodyPr wrap="square">
            <a:spAutoFit/>
          </a:bodyPr>
          <a:lstStyle/>
          <a:p>
            <a:pPr lvl="0">
              <a:buClr>
                <a:schemeClr val="dk1"/>
              </a:buClr>
              <a:buSzPct val="36666"/>
            </a:pPr>
            <a:r>
              <a:rPr lang="en-GB" sz="2400" b="1" dirty="0">
                <a:latin typeface="Courier New" panose="02070309020205020404" pitchFamily="49" charset="0"/>
                <a:cs typeface="Courier New" panose="02070309020205020404" pitchFamily="49" charset="0"/>
              </a:rPr>
              <a:t>width: 250px;</a:t>
            </a:r>
          </a:p>
          <a:p>
            <a:pPr lvl="0">
              <a:buClr>
                <a:schemeClr val="dk1"/>
              </a:buClr>
              <a:buSzPct val="36666"/>
            </a:pPr>
            <a:r>
              <a:rPr lang="en-GB" sz="2400" b="1" dirty="0">
                <a:latin typeface="Courier New" panose="02070309020205020404" pitchFamily="49" charset="0"/>
                <a:cs typeface="Courier New" panose="02070309020205020404" pitchFamily="49" charset="0"/>
              </a:rPr>
              <a:t>padding: 10px;</a:t>
            </a:r>
          </a:p>
          <a:p>
            <a:pPr lvl="0">
              <a:buClr>
                <a:schemeClr val="dk1"/>
              </a:buClr>
              <a:buSzPct val="36666"/>
            </a:pPr>
            <a:r>
              <a:rPr lang="en-GB" sz="2400" b="1" dirty="0">
                <a:latin typeface="Courier New" panose="02070309020205020404" pitchFamily="49" charset="0"/>
                <a:cs typeface="Courier New" panose="02070309020205020404" pitchFamily="49" charset="0"/>
              </a:rPr>
              <a:t>border: 5px solid </a:t>
            </a:r>
            <a:r>
              <a:rPr lang="en-GB" sz="2400" b="1" dirty="0" err="1">
                <a:latin typeface="Courier New" panose="02070309020205020404" pitchFamily="49" charset="0"/>
                <a:cs typeface="Courier New" panose="02070309020205020404" pitchFamily="49" charset="0"/>
              </a:rPr>
              <a:t>gray</a:t>
            </a:r>
            <a:endParaRPr lang="en-GB" sz="2400" b="1" dirty="0">
              <a:latin typeface="Courier New" panose="02070309020205020404" pitchFamily="49" charset="0"/>
              <a:cs typeface="Courier New" panose="02070309020205020404" pitchFamily="49" charset="0"/>
            </a:endParaRPr>
          </a:p>
          <a:p>
            <a:pPr marL="0" lvl="0" indent="0">
              <a:buClr>
                <a:schemeClr val="dk1"/>
              </a:buClr>
              <a:buSzPct val="36666"/>
              <a:buFont typeface="Arial"/>
              <a:buNone/>
            </a:pPr>
            <a:r>
              <a:rPr lang="en-GB" sz="2400" b="1" dirty="0">
                <a:latin typeface="Courier New" panose="02070309020205020404" pitchFamily="49" charset="0"/>
                <a:cs typeface="Courier New" panose="02070309020205020404" pitchFamily="49" charset="0"/>
              </a:rPr>
              <a:t>margin: 10px</a:t>
            </a:r>
          </a:p>
        </p:txBody>
      </p:sp>
      <p:cxnSp>
        <p:nvCxnSpPr>
          <p:cNvPr id="9" name="Straight Connector 8">
            <a:extLst>
              <a:ext uri="{FF2B5EF4-FFF2-40B4-BE49-F238E27FC236}">
                <a16:creationId xmlns:a16="http://schemas.microsoft.com/office/drawing/2014/main" id="{889B091E-DD88-4343-9014-5398DF9A63BF}"/>
              </a:ext>
            </a:extLst>
          </p:cNvPr>
          <p:cNvCxnSpPr/>
          <p:nvPr/>
        </p:nvCxnSpPr>
        <p:spPr>
          <a:xfrm>
            <a:off x="6611938" y="4250461"/>
            <a:ext cx="252548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2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14349" y="1475174"/>
            <a:ext cx="11161713" cy="4328725"/>
          </a:xfrm>
          <a:prstGeom prst="rect">
            <a:avLst/>
          </a:prstGeom>
        </p:spPr>
        <p:txBody>
          <a:bodyPr/>
          <a:lstStyle/>
          <a:p>
            <a:pPr marL="0" indent="0">
              <a:buNone/>
            </a:pPr>
            <a:r>
              <a:rPr lang="en-GB" sz="2000" dirty="0"/>
              <a:t>The broken box model is a familiar tale of woe to most</a:t>
            </a:r>
          </a:p>
          <a:p>
            <a:pPr lvl="1"/>
            <a:endParaRPr lang="en-GB" dirty="0"/>
          </a:p>
        </p:txBody>
      </p:sp>
      <p:sp>
        <p:nvSpPr>
          <p:cNvPr id="2" name="Title 1"/>
          <p:cNvSpPr>
            <a:spLocks noGrp="1"/>
          </p:cNvSpPr>
          <p:nvPr>
            <p:ph type="title"/>
          </p:nvPr>
        </p:nvSpPr>
        <p:spPr>
          <a:prstGeom prst="rect">
            <a:avLst/>
          </a:prstGeom>
        </p:spPr>
        <p:txBody>
          <a:bodyPr>
            <a:normAutofit/>
          </a:bodyPr>
          <a:lstStyle/>
          <a:p>
            <a:r>
              <a:rPr lang="en-GB" dirty="0"/>
              <a:t>The border-box model</a:t>
            </a:r>
          </a:p>
        </p:txBody>
      </p:sp>
      <p:sp>
        <p:nvSpPr>
          <p:cNvPr id="6" name="Text Box 4"/>
          <p:cNvSpPr txBox="1">
            <a:spLocks noChangeArrowheads="1"/>
          </p:cNvSpPr>
          <p:nvPr/>
        </p:nvSpPr>
        <p:spPr bwMode="auto">
          <a:xfrm>
            <a:off x="393600" y="4746078"/>
            <a:ext cx="11404800" cy="400110"/>
          </a:xfrm>
          <a:prstGeom prst="rect">
            <a:avLst/>
          </a:prstGeom>
          <a:solidFill>
            <a:srgbClr val="FFD5FE"/>
          </a:solidFill>
        </p:spPr>
        <p:txBody>
          <a:bodyPr wrap="square">
            <a:spAutoFit/>
          </a:bodyPr>
          <a:lstStyle>
            <a:defPPr>
              <a:defRPr lang="en-GB"/>
            </a:defPPr>
            <a:lvl1pPr eaLnBrk="0" hangingPunct="0">
              <a:spcBef>
                <a:spcPts val="0"/>
              </a:spcBef>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 article { box-sizing: border-box; }</a:t>
            </a:r>
          </a:p>
        </p:txBody>
      </p:sp>
      <p:sp>
        <p:nvSpPr>
          <p:cNvPr id="7" name="TextBox 6">
            <a:extLst>
              <a:ext uri="{FF2B5EF4-FFF2-40B4-BE49-F238E27FC236}">
                <a16:creationId xmlns:a16="http://schemas.microsoft.com/office/drawing/2014/main" id="{FB61C555-F4CC-46EA-857E-59CB6B2F6BBB}"/>
              </a:ext>
            </a:extLst>
          </p:cNvPr>
          <p:cNvSpPr txBox="1"/>
          <p:nvPr/>
        </p:nvSpPr>
        <p:spPr>
          <a:xfrm>
            <a:off x="271462" y="1727703"/>
            <a:ext cx="11404600" cy="2936701"/>
          </a:xfrm>
          <a:prstGeom prst="rect">
            <a:avLst/>
          </a:prstGeom>
          <a:noFill/>
        </p:spPr>
        <p:txBody>
          <a:bodyPr wrap="square">
            <a:spAutoFit/>
          </a:bodyPr>
          <a:lstStyle/>
          <a:p>
            <a:pPr marL="742950" lvl="1" indent="-285750">
              <a:spcAft>
                <a:spcPts val="650"/>
              </a:spcAft>
              <a:buFont typeface="Arial" panose="020B0604020202020204" pitchFamily="34" charset="0"/>
              <a:buChar char="•"/>
            </a:pPr>
            <a:r>
              <a:rPr lang="en-GB" sz="1800" dirty="0">
                <a:latin typeface="+mn-lt"/>
              </a:rPr>
              <a:t>CSS3 includes an attribute called box-sizing  </a:t>
            </a:r>
          </a:p>
          <a:p>
            <a:pPr marL="742950" lvl="1" indent="-285750">
              <a:spcAft>
                <a:spcPts val="650"/>
              </a:spcAft>
              <a:buFont typeface="Arial" panose="020B0604020202020204" pitchFamily="34" charset="0"/>
              <a:buChar char="•"/>
            </a:pPr>
            <a:r>
              <a:rPr lang="en-GB" sz="1800" dirty="0">
                <a:latin typeface="+mn-lt"/>
              </a:rPr>
              <a:t>Set to content-box to get the traditional W3C box model. </a:t>
            </a:r>
          </a:p>
          <a:p>
            <a:pPr marL="742950" lvl="1" indent="-285750">
              <a:spcAft>
                <a:spcPts val="650"/>
              </a:spcAft>
              <a:buFont typeface="Arial" panose="020B0604020202020204" pitchFamily="34" charset="0"/>
              <a:buChar char="•"/>
            </a:pPr>
            <a:endParaRPr lang="en-GB" sz="1800" dirty="0">
              <a:latin typeface="+mn-lt"/>
            </a:endParaRPr>
          </a:p>
          <a:p>
            <a:pPr marL="742950" lvl="1" indent="-285750">
              <a:spcAft>
                <a:spcPts val="650"/>
              </a:spcAft>
              <a:buFont typeface="Arial" panose="020B0604020202020204" pitchFamily="34" charset="0"/>
              <a:buChar char="•"/>
            </a:pPr>
            <a:endParaRPr lang="en-GB" sz="1800" dirty="0">
              <a:latin typeface="+mn-lt"/>
            </a:endParaRPr>
          </a:p>
          <a:p>
            <a:pPr marL="742950" lvl="1" indent="-285750">
              <a:spcAft>
                <a:spcPts val="650"/>
              </a:spcAft>
              <a:buFont typeface="Arial" panose="020B0604020202020204" pitchFamily="34" charset="0"/>
              <a:buChar char="•"/>
            </a:pPr>
            <a:r>
              <a:rPr lang="en-GB" sz="1800" dirty="0">
                <a:latin typeface="+mn-lt"/>
              </a:rPr>
              <a:t>The total width of the element will be:</a:t>
            </a:r>
          </a:p>
          <a:p>
            <a:pPr marL="1200150" lvl="2" indent="-285750">
              <a:spcAft>
                <a:spcPts val="650"/>
              </a:spcAft>
              <a:buFont typeface="Arial" panose="020B0604020202020204" pitchFamily="34" charset="0"/>
              <a:buChar char="•"/>
            </a:pPr>
            <a:r>
              <a:rPr lang="en-GB" sz="1800" dirty="0">
                <a:latin typeface="+mn-lt"/>
              </a:rPr>
              <a:t> the width set on the element </a:t>
            </a:r>
          </a:p>
          <a:p>
            <a:pPr marL="1200150" lvl="2" indent="-285750">
              <a:spcAft>
                <a:spcPts val="650"/>
              </a:spcAft>
              <a:buFont typeface="Arial" panose="020B0604020202020204" pitchFamily="34" charset="0"/>
              <a:buChar char="•"/>
            </a:pPr>
            <a:r>
              <a:rPr lang="en-GB" sz="1800" dirty="0">
                <a:latin typeface="+mn-lt"/>
              </a:rPr>
              <a:t>plus the width of the borders and padding. </a:t>
            </a:r>
          </a:p>
          <a:p>
            <a:pPr marL="742950" lvl="1" indent="-285750">
              <a:spcAft>
                <a:spcPts val="650"/>
              </a:spcAft>
              <a:buFont typeface="Arial" panose="020B0604020202020204" pitchFamily="34" charset="0"/>
              <a:buChar char="•"/>
            </a:pPr>
            <a:r>
              <a:rPr lang="en-GB" sz="1800" dirty="0">
                <a:latin typeface="+mn-lt"/>
              </a:rPr>
              <a:t>If border-box  borders and paddings include in the width. </a:t>
            </a:r>
          </a:p>
        </p:txBody>
      </p:sp>
      <p:sp>
        <p:nvSpPr>
          <p:cNvPr id="5" name="Text Box 4"/>
          <p:cNvSpPr txBox="1">
            <a:spLocks noChangeArrowheads="1"/>
          </p:cNvSpPr>
          <p:nvPr/>
        </p:nvSpPr>
        <p:spPr bwMode="auto">
          <a:xfrm>
            <a:off x="392805" y="2594336"/>
            <a:ext cx="11404800" cy="400110"/>
          </a:xfrm>
          <a:prstGeom prst="rect">
            <a:avLst/>
          </a:prstGeom>
          <a:solidFill>
            <a:srgbClr val="FFD5FE"/>
          </a:solidFill>
        </p:spPr>
        <p:txBody>
          <a:bodyPr wrap="square">
            <a:spAutoFit/>
          </a:bodyPr>
          <a:lstStyle>
            <a:defPPr>
              <a:defRPr lang="en-GB"/>
            </a:defPPr>
            <a:lvl1pPr eaLnBrk="0" hangingPunct="0">
              <a:spcBef>
                <a:spcPts val="0"/>
              </a:spcBef>
              <a:defRPr sz="2000">
                <a:latin typeface="Courier New" pitchFamily="49" charset="0"/>
                <a:cs typeface="Courier New" pitchFamily="49" charset="0"/>
              </a:defRPr>
            </a:lvl1pPr>
          </a:lstStyle>
          <a:p>
            <a:r>
              <a:rPr lang="en-GB" b="1" dirty="0"/>
              <a:t> </a:t>
            </a:r>
            <a:r>
              <a:rPr lang="en-GB" b="1" dirty="0">
                <a:latin typeface="Source Code Pro" panose="020B0309030403020204" pitchFamily="49" charset="0"/>
                <a:ea typeface="Source Code Pro" panose="020B0309030403020204" pitchFamily="49" charset="0"/>
              </a:rPr>
              <a:t>article { box-sizing: content-box; }</a:t>
            </a:r>
          </a:p>
        </p:txBody>
      </p:sp>
    </p:spTree>
    <p:extLst>
      <p:ext uri="{BB962C8B-B14F-4D97-AF65-F5344CB8AC3E}">
        <p14:creationId xmlns:p14="http://schemas.microsoft.com/office/powerpoint/2010/main" val="168832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95A83-7EDF-8042-8139-1D64CFA504AC}"/>
              </a:ext>
            </a:extLst>
          </p:cNvPr>
          <p:cNvSpPr>
            <a:spLocks noGrp="1"/>
          </p:cNvSpPr>
          <p:nvPr>
            <p:ph type="body" sz="quarter" idx="10"/>
          </p:nvPr>
        </p:nvSpPr>
        <p:spPr>
          <a:xfrm>
            <a:off x="513900" y="1150122"/>
            <a:ext cx="11161713" cy="4328725"/>
          </a:xfrm>
          <a:prstGeom prst="rect">
            <a:avLst/>
          </a:prstGeom>
        </p:spPr>
        <p:txBody>
          <a:bodyPr/>
          <a:lstStyle/>
          <a:p>
            <a:pPr marL="0" indent="0">
              <a:lnSpc>
                <a:spcPct val="100000"/>
              </a:lnSpc>
              <a:buNone/>
            </a:pPr>
            <a:r>
              <a:rPr lang="en-GB" dirty="0"/>
              <a:t>Borders can have the following attributes set:</a:t>
            </a:r>
          </a:p>
          <a:p>
            <a:pPr marL="0" lvl="2" indent="0">
              <a:lnSpc>
                <a:spcPct val="100000"/>
              </a:lnSpc>
              <a:buNone/>
            </a:pPr>
            <a:endParaRPr lang="en-GB" dirty="0"/>
          </a:p>
          <a:p>
            <a:pPr marL="0" lvl="2" indent="0">
              <a:lnSpc>
                <a:spcPct val="100000"/>
              </a:lnSpc>
              <a:buNone/>
            </a:pPr>
            <a:endParaRPr lang="en-GB" dirty="0"/>
          </a:p>
          <a:p>
            <a:pPr marL="0" lvl="2" indent="0">
              <a:lnSpc>
                <a:spcPct val="100000"/>
              </a:lnSpc>
              <a:buNone/>
            </a:pPr>
            <a:endParaRPr lang="en-GB" dirty="0"/>
          </a:p>
          <a:p>
            <a:pPr marL="0" lvl="2" indent="0">
              <a:lnSpc>
                <a:spcPct val="100000"/>
              </a:lnSpc>
              <a:buNone/>
            </a:pPr>
            <a:endParaRPr lang="en-GB" dirty="0"/>
          </a:p>
          <a:p>
            <a:pPr marL="0" lvl="2" indent="0">
              <a:lnSpc>
                <a:spcPct val="100000"/>
              </a:lnSpc>
              <a:buNone/>
            </a:pPr>
            <a:endParaRPr lang="en-GB" dirty="0"/>
          </a:p>
          <a:p>
            <a:pPr marL="0" lvl="2" indent="0">
              <a:lnSpc>
                <a:spcPct val="100000"/>
              </a:lnSpc>
              <a:buNone/>
            </a:pPr>
            <a:endParaRPr lang="en-GB" dirty="0"/>
          </a:p>
          <a:p>
            <a:pPr marL="0" lvl="2" indent="0">
              <a:lnSpc>
                <a:spcPct val="100000"/>
              </a:lnSpc>
              <a:buNone/>
            </a:pPr>
            <a:endParaRPr lang="en-GB" dirty="0"/>
          </a:p>
          <a:p>
            <a:pPr marL="0" indent="0">
              <a:lnSpc>
                <a:spcPct val="100000"/>
              </a:lnSpc>
              <a:buNone/>
            </a:pPr>
            <a:r>
              <a:rPr lang="en-GB" dirty="0"/>
              <a:t>Can specify </a:t>
            </a:r>
            <a:r>
              <a:rPr lang="en-GB" b="1" dirty="0">
                <a:latin typeface="Courier New" panose="02070309020205020404" pitchFamily="49" charset="0"/>
                <a:cs typeface="Courier New" panose="02070309020205020404" pitchFamily="49" charset="0"/>
              </a:rPr>
              <a:t>border</a:t>
            </a:r>
            <a:r>
              <a:rPr lang="en-GB" dirty="0"/>
              <a:t> for each side by inserting </a:t>
            </a:r>
            <a:r>
              <a:rPr lang="en-GB" b="1" dirty="0">
                <a:latin typeface="Courier New" panose="02070309020205020404" pitchFamily="49" charset="0"/>
                <a:cs typeface="Courier New" panose="02070309020205020404" pitchFamily="49" charset="0"/>
              </a:rPr>
              <a:t>top</a:t>
            </a:r>
            <a:r>
              <a:rPr lang="en-GB" dirty="0"/>
              <a:t>, </a:t>
            </a:r>
            <a:r>
              <a:rPr lang="en-GB" b="1" dirty="0">
                <a:latin typeface="Courier New" panose="02070309020205020404" pitchFamily="49" charset="0"/>
                <a:cs typeface="Courier New" panose="02070309020205020404" pitchFamily="49" charset="0"/>
              </a:rPr>
              <a:t>left</a:t>
            </a:r>
            <a:r>
              <a:rPr lang="en-GB" dirty="0"/>
              <a:t>, </a:t>
            </a:r>
            <a:r>
              <a:rPr lang="en-GB" b="1" dirty="0">
                <a:latin typeface="Courier New" panose="02070309020205020404" pitchFamily="49" charset="0"/>
                <a:cs typeface="Courier New" panose="02070309020205020404" pitchFamily="49" charset="0"/>
              </a:rPr>
              <a:t>bottom</a:t>
            </a:r>
            <a:r>
              <a:rPr lang="en-GB" dirty="0"/>
              <a:t> or </a:t>
            </a:r>
            <a:r>
              <a:rPr lang="en-GB" b="1" dirty="0">
                <a:latin typeface="Courier New" panose="02070309020205020404" pitchFamily="49" charset="0"/>
                <a:cs typeface="Courier New" panose="02070309020205020404" pitchFamily="49" charset="0"/>
              </a:rPr>
              <a:t>right</a:t>
            </a:r>
            <a:r>
              <a:rPr lang="en-GB" dirty="0"/>
              <a:t> between </a:t>
            </a:r>
            <a:r>
              <a:rPr lang="en-GB" b="1" dirty="0">
                <a:latin typeface="Courier New" panose="02070309020205020404" pitchFamily="49" charset="0"/>
                <a:cs typeface="Courier New" panose="02070309020205020404" pitchFamily="49" charset="0"/>
              </a:rPr>
              <a:t>border</a:t>
            </a:r>
            <a:r>
              <a:rPr lang="en-GB" dirty="0"/>
              <a:t> and </a:t>
            </a:r>
            <a:r>
              <a:rPr lang="en-GB" i="1" dirty="0"/>
              <a:t>property to set </a:t>
            </a:r>
            <a:r>
              <a:rPr lang="en-GB" dirty="0"/>
              <a:t>or use the shorthand:</a:t>
            </a:r>
            <a:endParaRPr lang="en-GB" i="1" dirty="0"/>
          </a:p>
          <a:p>
            <a:pPr marL="0" indent="0">
              <a:lnSpc>
                <a:spcPct val="100000"/>
              </a:lnSpc>
              <a:buNone/>
            </a:pPr>
            <a:endParaRPr lang="en-GB" dirty="0"/>
          </a:p>
        </p:txBody>
      </p:sp>
      <p:sp>
        <p:nvSpPr>
          <p:cNvPr id="3" name="Title 2">
            <a:extLst>
              <a:ext uri="{FF2B5EF4-FFF2-40B4-BE49-F238E27FC236}">
                <a16:creationId xmlns:a16="http://schemas.microsoft.com/office/drawing/2014/main" id="{4EDB5D36-396F-9047-A153-A44D013541AA}"/>
              </a:ext>
            </a:extLst>
          </p:cNvPr>
          <p:cNvSpPr>
            <a:spLocks noGrp="1"/>
          </p:cNvSpPr>
          <p:nvPr>
            <p:ph type="title"/>
          </p:nvPr>
        </p:nvSpPr>
        <p:spPr>
          <a:xfrm>
            <a:off x="514350" y="645887"/>
            <a:ext cx="11161263" cy="720000"/>
          </a:xfrm>
          <a:prstGeom prst="rect">
            <a:avLst/>
          </a:prstGeom>
        </p:spPr>
        <p:txBody>
          <a:bodyPr>
            <a:normAutofit/>
          </a:bodyPr>
          <a:lstStyle/>
          <a:p>
            <a:r>
              <a:rPr lang="en-GB" dirty="0"/>
              <a:t>Borders</a:t>
            </a:r>
          </a:p>
        </p:txBody>
      </p:sp>
      <p:sp>
        <p:nvSpPr>
          <p:cNvPr id="4" name="Text Box 4">
            <a:extLst>
              <a:ext uri="{FF2B5EF4-FFF2-40B4-BE49-F238E27FC236}">
                <a16:creationId xmlns:a16="http://schemas.microsoft.com/office/drawing/2014/main" id="{B930641F-602B-4A40-A2D5-7F344BC2952A}"/>
              </a:ext>
            </a:extLst>
          </p:cNvPr>
          <p:cNvSpPr txBox="1">
            <a:spLocks noChangeArrowheads="1"/>
          </p:cNvSpPr>
          <p:nvPr/>
        </p:nvSpPr>
        <p:spPr bwMode="auto">
          <a:xfrm>
            <a:off x="392356" y="3344096"/>
            <a:ext cx="11404800" cy="400110"/>
          </a:xfrm>
          <a:prstGeom prst="rect">
            <a:avLst/>
          </a:prstGeom>
          <a:solidFill>
            <a:srgbClr val="FFD5FE"/>
          </a:solidFill>
        </p:spPr>
        <p:txBody>
          <a:bodyPr wrap="square">
            <a:spAutoFit/>
          </a:bodyPr>
          <a:lstStyle>
            <a:defPPr>
              <a:defRPr lang="en-GB"/>
            </a:defPPr>
            <a:lvl1pPr eaLnBrk="0" hangingPunct="0">
              <a:spcBef>
                <a:spcPts val="0"/>
              </a:spcBef>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 div { border: 2px dashed blue; }</a:t>
            </a:r>
          </a:p>
        </p:txBody>
      </p:sp>
      <p:sp>
        <p:nvSpPr>
          <p:cNvPr id="5" name="Text Box 4">
            <a:extLst>
              <a:ext uri="{FF2B5EF4-FFF2-40B4-BE49-F238E27FC236}">
                <a16:creationId xmlns:a16="http://schemas.microsoft.com/office/drawing/2014/main" id="{5FACB392-1D48-914F-B8A9-5F03DF225CAA}"/>
              </a:ext>
            </a:extLst>
          </p:cNvPr>
          <p:cNvSpPr txBox="1">
            <a:spLocks noChangeArrowheads="1"/>
          </p:cNvSpPr>
          <p:nvPr/>
        </p:nvSpPr>
        <p:spPr bwMode="auto">
          <a:xfrm>
            <a:off x="392356" y="5523277"/>
            <a:ext cx="11404800" cy="707886"/>
          </a:xfrm>
          <a:prstGeom prst="rect">
            <a:avLst/>
          </a:prstGeom>
          <a:solidFill>
            <a:srgbClr val="FFD5FE"/>
          </a:solidFill>
        </p:spPr>
        <p:txBody>
          <a:bodyPr wrap="square">
            <a:spAutoFit/>
          </a:bodyPr>
          <a:lstStyle>
            <a:defPPr>
              <a:defRPr lang="en-GB"/>
            </a:defPPr>
            <a:lvl1pPr eaLnBrk="0" hangingPunct="0">
              <a:spcBef>
                <a:spcPts val="0"/>
              </a:spcBef>
              <a:defRPr sz="2000">
                <a:latin typeface="Courier New" pitchFamily="49" charset="0"/>
                <a:cs typeface="Courier New" pitchFamily="49" charset="0"/>
              </a:defRPr>
            </a:lvl1pPr>
          </a:lstStyle>
          <a:p>
            <a:r>
              <a:rPr lang="en-GB" b="1" dirty="0"/>
              <a:t> </a:t>
            </a:r>
            <a:r>
              <a:rPr lang="en-GB" b="1" dirty="0">
                <a:latin typeface="Source Code Pro" panose="020B0309030403020204" pitchFamily="49" charset="0"/>
                <a:ea typeface="Source Code Pro" panose="020B0309030403020204" pitchFamily="49" charset="0"/>
              </a:rPr>
              <a:t>div { border-top-style: double; } </a:t>
            </a:r>
          </a:p>
          <a:p>
            <a:r>
              <a:rPr lang="en-GB" b="1" dirty="0">
                <a:latin typeface="Source Code Pro" panose="020B0309030403020204" pitchFamily="49" charset="0"/>
                <a:ea typeface="Source Code Pro" panose="020B0309030403020204" pitchFamily="49" charset="0"/>
              </a:rPr>
              <a:t> div { border-left: 5px inset purple; }</a:t>
            </a:r>
          </a:p>
        </p:txBody>
      </p:sp>
      <p:sp>
        <p:nvSpPr>
          <p:cNvPr id="7" name="TextBox 6">
            <a:extLst>
              <a:ext uri="{FF2B5EF4-FFF2-40B4-BE49-F238E27FC236}">
                <a16:creationId xmlns:a16="http://schemas.microsoft.com/office/drawing/2014/main" id="{6F77196B-F705-41C8-941D-494A3E823CB1}"/>
              </a:ext>
            </a:extLst>
          </p:cNvPr>
          <p:cNvSpPr txBox="1"/>
          <p:nvPr/>
        </p:nvSpPr>
        <p:spPr>
          <a:xfrm>
            <a:off x="0" y="1581703"/>
            <a:ext cx="8387255" cy="1746632"/>
          </a:xfrm>
          <a:prstGeom prst="rect">
            <a:avLst/>
          </a:prstGeom>
          <a:noFill/>
        </p:spPr>
        <p:txBody>
          <a:bodyPr wrap="square">
            <a:spAutoFit/>
          </a:bodyPr>
          <a:lstStyle/>
          <a:p>
            <a:pPr marL="742950" lvl="1" indent="-285750">
              <a:spcAft>
                <a:spcPts val="650"/>
              </a:spcAft>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border-width: all [top, right, bottom left]	</a:t>
            </a:r>
          </a:p>
          <a:p>
            <a:pPr marL="742950" lvl="1" indent="-285750">
              <a:spcAft>
                <a:spcPts val="650"/>
              </a:spcAft>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border-style: all [top and bottom, left and right]</a:t>
            </a:r>
          </a:p>
          <a:p>
            <a:pPr marL="742950" lvl="1" indent="-285750">
              <a:spcAft>
                <a:spcPts val="650"/>
              </a:spcAft>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border-</a:t>
            </a:r>
            <a:r>
              <a:rPr lang="en-GB" sz="1800" b="1" dirty="0" err="1">
                <a:latin typeface="Courier New" panose="02070309020205020404" pitchFamily="49" charset="0"/>
                <a:cs typeface="Courier New" panose="02070309020205020404" pitchFamily="49" charset="0"/>
              </a:rPr>
              <a:t>color</a:t>
            </a:r>
            <a:r>
              <a:rPr lang="en-GB" sz="1800" b="1" dirty="0">
                <a:latin typeface="Courier New" panose="02070309020205020404" pitchFamily="49" charset="0"/>
                <a:cs typeface="Courier New" panose="02070309020205020404" pitchFamily="49" charset="0"/>
              </a:rPr>
              <a:t>: top [left, bottom, right]</a:t>
            </a:r>
          </a:p>
          <a:p>
            <a:pPr marL="1200150" lvl="2" indent="-285750">
              <a:spcAft>
                <a:spcPts val="650"/>
              </a:spcAft>
              <a:buFont typeface="Arial" panose="020B0604020202020204" pitchFamily="34" charset="0"/>
              <a:buChar char="•"/>
            </a:pPr>
            <a:r>
              <a:rPr lang="en-GB" sz="1800" dirty="0">
                <a:latin typeface="+mn-lt"/>
              </a:rPr>
              <a:t>Properties can be set individually for all by using shorthand </a:t>
            </a:r>
            <a:r>
              <a:rPr lang="en-GB" sz="1800" b="1" dirty="0">
                <a:latin typeface="Courier New" panose="02070309020205020404" pitchFamily="49" charset="0"/>
                <a:cs typeface="Courier New" panose="02070309020205020404" pitchFamily="49" charset="0"/>
              </a:rPr>
              <a:t>border</a:t>
            </a:r>
            <a:r>
              <a:rPr lang="en-GB" sz="1800" dirty="0"/>
              <a:t> </a:t>
            </a:r>
            <a:r>
              <a:rPr lang="en-GB" sz="1800" dirty="0">
                <a:latin typeface="+mn-lt"/>
              </a:rPr>
              <a:t>property</a:t>
            </a:r>
          </a:p>
        </p:txBody>
      </p:sp>
    </p:spTree>
    <p:extLst>
      <p:ext uri="{BB962C8B-B14F-4D97-AF65-F5344CB8AC3E}">
        <p14:creationId xmlns:p14="http://schemas.microsoft.com/office/powerpoint/2010/main" val="4198144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lstStyle/>
          <a:p>
            <a:r>
              <a:rPr lang="en-GB" dirty="0"/>
              <a:t>Pre-CSS3 had to be achieved through JavaScript or images:</a:t>
            </a:r>
          </a:p>
          <a:p>
            <a:pPr lvl="1"/>
            <a:endParaRPr lang="en-GB" dirty="0"/>
          </a:p>
          <a:p>
            <a:pPr marL="457200" lvl="1" indent="0">
              <a:buNone/>
            </a:pPr>
            <a:endParaRPr lang="en-GB" dirty="0"/>
          </a:p>
          <a:p>
            <a:r>
              <a:rPr lang="en-GB" dirty="0"/>
              <a:t>Different radius can be added to different corners</a:t>
            </a:r>
          </a:p>
          <a:p>
            <a:pPr marL="0" indent="0">
              <a:buNone/>
            </a:pPr>
            <a:endParaRPr lang="en-GB" dirty="0"/>
          </a:p>
          <a:p>
            <a:r>
              <a:rPr lang="en-GB" dirty="0"/>
              <a:t>Shorthand</a:t>
            </a:r>
          </a:p>
        </p:txBody>
      </p:sp>
      <p:sp>
        <p:nvSpPr>
          <p:cNvPr id="2" name="Title 1"/>
          <p:cNvSpPr>
            <a:spLocks noGrp="1"/>
          </p:cNvSpPr>
          <p:nvPr>
            <p:ph type="title"/>
          </p:nvPr>
        </p:nvSpPr>
        <p:spPr>
          <a:prstGeom prst="rect">
            <a:avLst/>
          </a:prstGeom>
        </p:spPr>
        <p:txBody>
          <a:bodyPr>
            <a:normAutofit/>
          </a:bodyPr>
          <a:lstStyle/>
          <a:p>
            <a:r>
              <a:rPr lang="en-GB" dirty="0"/>
              <a:t>Rounded borders</a:t>
            </a:r>
          </a:p>
        </p:txBody>
      </p:sp>
      <p:sp>
        <p:nvSpPr>
          <p:cNvPr id="4" name="Text Box 4"/>
          <p:cNvSpPr txBox="1">
            <a:spLocks noChangeArrowheads="1"/>
          </p:cNvSpPr>
          <p:nvPr/>
        </p:nvSpPr>
        <p:spPr bwMode="auto">
          <a:xfrm>
            <a:off x="433250" y="2411470"/>
            <a:ext cx="11404800" cy="400110"/>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border-radius: 30px</a:t>
            </a:r>
          </a:p>
        </p:txBody>
      </p:sp>
      <p:sp>
        <p:nvSpPr>
          <p:cNvPr id="5" name="Text Box 4"/>
          <p:cNvSpPr txBox="1">
            <a:spLocks noChangeArrowheads="1"/>
          </p:cNvSpPr>
          <p:nvPr/>
        </p:nvSpPr>
        <p:spPr bwMode="auto">
          <a:xfrm>
            <a:off x="433250" y="2913052"/>
            <a:ext cx="11404800" cy="1323439"/>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border-top-left-radius: 50px;</a:t>
            </a:r>
          </a:p>
          <a:p>
            <a:r>
              <a:rPr lang="en-GB" b="1" dirty="0">
                <a:latin typeface="Source Code Pro" panose="020B0309030403020204" pitchFamily="49" charset="0"/>
                <a:ea typeface="Source Code Pro" panose="020B0309030403020204" pitchFamily="49" charset="0"/>
              </a:rPr>
              <a:t>border-top-right-radius: 30px;</a:t>
            </a:r>
          </a:p>
          <a:p>
            <a:r>
              <a:rPr lang="en-GB" b="1" dirty="0">
                <a:latin typeface="Source Code Pro" panose="020B0309030403020204" pitchFamily="49" charset="0"/>
                <a:ea typeface="Source Code Pro" panose="020B0309030403020204" pitchFamily="49" charset="0"/>
              </a:rPr>
              <a:t>border-bottom-right-radius: 50px;</a:t>
            </a:r>
          </a:p>
          <a:p>
            <a:r>
              <a:rPr lang="en-GB" b="1" dirty="0">
                <a:latin typeface="Source Code Pro" panose="020B0309030403020204" pitchFamily="49" charset="0"/>
                <a:ea typeface="Source Code Pro" panose="020B0309030403020204" pitchFamily="49" charset="0"/>
              </a:rPr>
              <a:t>border-bottom-left-radius: 30px;</a:t>
            </a:r>
          </a:p>
        </p:txBody>
      </p:sp>
      <p:sp>
        <p:nvSpPr>
          <p:cNvPr id="6" name="Text Box 4"/>
          <p:cNvSpPr txBox="1">
            <a:spLocks noChangeArrowheads="1"/>
          </p:cNvSpPr>
          <p:nvPr/>
        </p:nvSpPr>
        <p:spPr bwMode="auto">
          <a:xfrm>
            <a:off x="433250" y="4872497"/>
            <a:ext cx="11404800" cy="400110"/>
          </a:xfrm>
          <a:prstGeom prst="rect">
            <a:avLst/>
          </a:prstGeom>
          <a:solidFill>
            <a:srgbClr val="FFD5FE"/>
          </a:solidFill>
        </p:spPr>
        <p:txBody>
          <a:bodyPr wrap="square" rtlCol="0">
            <a:spAutoFit/>
          </a:bodyPr>
          <a:lstStyle>
            <a:defPPr>
              <a:defRPr lang="en-GB"/>
            </a:defPPr>
            <a:lvl1pPr>
              <a:defRPr sz="2000">
                <a:latin typeface="Courier New" pitchFamily="49" charset="0"/>
                <a:cs typeface="Courier New" pitchFamily="49" charset="0"/>
              </a:defRPr>
            </a:lvl1pPr>
          </a:lstStyle>
          <a:p>
            <a:r>
              <a:rPr lang="en-GB" b="1" dirty="0">
                <a:latin typeface="Source Code Pro" panose="020B0309030403020204" pitchFamily="49" charset="0"/>
                <a:ea typeface="Source Code Pro" panose="020B0309030403020204" pitchFamily="49" charset="0"/>
              </a:rPr>
              <a:t>border-radius: 50px 30px 50px 30px; </a:t>
            </a:r>
          </a:p>
        </p:txBody>
      </p:sp>
    </p:spTree>
    <p:extLst>
      <p:ext uri="{BB962C8B-B14F-4D97-AF65-F5344CB8AC3E}">
        <p14:creationId xmlns:p14="http://schemas.microsoft.com/office/powerpoint/2010/main" val="3506296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lstStyle/>
          <a:p>
            <a:pPr marL="0" indent="0">
              <a:lnSpc>
                <a:spcPct val="100000"/>
              </a:lnSpc>
              <a:buNone/>
            </a:pPr>
            <a:r>
              <a:rPr lang="en-GB" sz="2000" dirty="0"/>
              <a:t>Renders a uniform line for viewers attention</a:t>
            </a:r>
          </a:p>
          <a:p>
            <a:pPr lvl="1">
              <a:lnSpc>
                <a:spcPct val="100000"/>
              </a:lnSpc>
              <a:buFont typeface="Arial" panose="020B0604020202020204" pitchFamily="34" charset="0"/>
              <a:buChar char="•"/>
            </a:pPr>
            <a:r>
              <a:rPr lang="en-GB" sz="1800" dirty="0"/>
              <a:t>Rendered on top of an elements rendering box</a:t>
            </a:r>
          </a:p>
          <a:p>
            <a:pPr lvl="1">
              <a:lnSpc>
                <a:spcPct val="100000"/>
              </a:lnSpc>
              <a:buFont typeface="Arial" panose="020B0604020202020204" pitchFamily="34" charset="0"/>
              <a:buChar char="•"/>
            </a:pPr>
            <a:r>
              <a:rPr lang="en-GB" sz="1800" dirty="0"/>
              <a:t>Does not influence a box's position or size</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0" indent="0">
              <a:lnSpc>
                <a:spcPct val="100000"/>
              </a:lnSpc>
              <a:buNone/>
            </a:pPr>
            <a:r>
              <a:rPr lang="en-GB" sz="2000" dirty="0"/>
              <a:t>Optional outline-offset property</a:t>
            </a:r>
          </a:p>
          <a:p>
            <a:pPr lvl="1">
              <a:lnSpc>
                <a:spcPct val="100000"/>
              </a:lnSpc>
              <a:buFont typeface="Arial" panose="020B0604020202020204" pitchFamily="34" charset="0"/>
              <a:buChar char="•"/>
            </a:pPr>
            <a:r>
              <a:rPr lang="en-GB" sz="1800" dirty="0"/>
              <a:t>Offsets an outline</a:t>
            </a:r>
          </a:p>
          <a:p>
            <a:pPr lvl="1">
              <a:lnSpc>
                <a:spcPct val="100000"/>
              </a:lnSpc>
              <a:buFont typeface="Arial" panose="020B0604020202020204" pitchFamily="34" charset="0"/>
              <a:buChar char="•"/>
            </a:pPr>
            <a:r>
              <a:rPr lang="en-GB" sz="1800" dirty="0"/>
              <a:t>Then draws it beyond the border edge.</a:t>
            </a:r>
          </a:p>
        </p:txBody>
      </p:sp>
      <p:sp>
        <p:nvSpPr>
          <p:cNvPr id="2" name="Title 1"/>
          <p:cNvSpPr>
            <a:spLocks noGrp="1"/>
          </p:cNvSpPr>
          <p:nvPr>
            <p:ph type="title"/>
          </p:nvPr>
        </p:nvSpPr>
        <p:spPr>
          <a:prstGeom prst="rect">
            <a:avLst/>
          </a:prstGeom>
        </p:spPr>
        <p:txBody>
          <a:bodyPr>
            <a:normAutofit/>
          </a:bodyPr>
          <a:lstStyle/>
          <a:p>
            <a:r>
              <a:rPr lang="en-GB" dirty="0"/>
              <a:t>Outline</a:t>
            </a:r>
          </a:p>
        </p:txBody>
      </p:sp>
      <p:sp>
        <p:nvSpPr>
          <p:cNvPr id="4" name="Text Box 4"/>
          <p:cNvSpPr txBox="1">
            <a:spLocks noChangeArrowheads="1"/>
          </p:cNvSpPr>
          <p:nvPr/>
        </p:nvSpPr>
        <p:spPr bwMode="auto">
          <a:xfrm>
            <a:off x="392806" y="3228624"/>
            <a:ext cx="11404800" cy="400752"/>
          </a:xfrm>
          <a:prstGeom prst="rect">
            <a:avLst/>
          </a:prstGeom>
          <a:solidFill>
            <a:srgbClr val="FFD5FE"/>
          </a:solidFill>
          <a:ln w="12700">
            <a:no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outline: 3px dashed #3a5c7a;</a:t>
            </a:r>
          </a:p>
        </p:txBody>
      </p:sp>
      <p:sp>
        <p:nvSpPr>
          <p:cNvPr id="5" name="Text Box 4"/>
          <p:cNvSpPr txBox="1">
            <a:spLocks noChangeArrowheads="1"/>
          </p:cNvSpPr>
          <p:nvPr/>
        </p:nvSpPr>
        <p:spPr bwMode="auto">
          <a:xfrm>
            <a:off x="392806" y="4965624"/>
            <a:ext cx="11404800" cy="400752"/>
          </a:xfrm>
          <a:prstGeom prst="rect">
            <a:avLst/>
          </a:prstGeom>
          <a:solidFill>
            <a:srgbClr val="FFD5FE"/>
          </a:solidFill>
          <a:ln w="12700">
            <a:no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outline-offset: 10px</a:t>
            </a:r>
            <a:endParaRPr lang="en-GB" sz="2000" b="1" dirty="0">
              <a:solidFill>
                <a:prstClr val="black"/>
              </a:solidFill>
              <a:latin typeface="Source Code Pro" panose="020B0309030403020204" pitchFamily="49" charset="0"/>
              <a:ea typeface="Source Code Pro" panose="020B0309030403020204" pitchFamily="49" charset="0"/>
              <a:cs typeface="Courier New" panose="02070309020205020404" pitchFamily="49" charset="0"/>
            </a:endParaRPr>
          </a:p>
        </p:txBody>
      </p:sp>
    </p:spTree>
    <p:extLst>
      <p:ext uri="{BB962C8B-B14F-4D97-AF65-F5344CB8AC3E}">
        <p14:creationId xmlns:p14="http://schemas.microsoft.com/office/powerpoint/2010/main" val="325874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79CCB-01F0-E646-8CDC-C3982A4CF938}"/>
              </a:ext>
            </a:extLst>
          </p:cNvPr>
          <p:cNvSpPr>
            <a:spLocks noGrp="1"/>
          </p:cNvSpPr>
          <p:nvPr>
            <p:ph type="ctrTitle"/>
          </p:nvPr>
        </p:nvSpPr>
        <p:spPr/>
        <p:txBody>
          <a:bodyPr/>
          <a:lstStyle/>
          <a:p>
            <a:r>
              <a:rPr lang="en-GB" dirty="0"/>
              <a:t>Positioning Elements</a:t>
            </a:r>
          </a:p>
        </p:txBody>
      </p:sp>
      <p:sp>
        <p:nvSpPr>
          <p:cNvPr id="6" name="Subtitle 5">
            <a:extLst>
              <a:ext uri="{FF2B5EF4-FFF2-40B4-BE49-F238E27FC236}">
                <a16:creationId xmlns:a16="http://schemas.microsoft.com/office/drawing/2014/main" id="{13905C32-FA3D-D041-82B3-01CFF77CE149}"/>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187348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8AFA4F-7F04-9E47-93E4-5FBFD37EE3D1}"/>
              </a:ext>
            </a:extLst>
          </p:cNvPr>
          <p:cNvSpPr>
            <a:spLocks noGrp="1"/>
          </p:cNvSpPr>
          <p:nvPr>
            <p:ph type="body" sz="quarter" idx="10"/>
          </p:nvPr>
        </p:nvSpPr>
        <p:spPr>
          <a:xfrm>
            <a:off x="655865" y="1045646"/>
            <a:ext cx="11161713" cy="4328725"/>
          </a:xfrm>
          <a:prstGeom prst="rect">
            <a:avLst/>
          </a:prstGeom>
        </p:spPr>
        <p:txBody>
          <a:bodyPr/>
          <a:lstStyle/>
          <a:p>
            <a:r>
              <a:rPr lang="en-GB" dirty="0"/>
              <a:t>This is a popular diagram to show the history of CSS progression</a:t>
            </a:r>
          </a:p>
        </p:txBody>
      </p:sp>
      <p:sp>
        <p:nvSpPr>
          <p:cNvPr id="4" name="Title 3">
            <a:extLst>
              <a:ext uri="{FF2B5EF4-FFF2-40B4-BE49-F238E27FC236}">
                <a16:creationId xmlns:a16="http://schemas.microsoft.com/office/drawing/2014/main" id="{B36FD5BC-4B71-9747-A9F1-428B0366B51C}"/>
              </a:ext>
            </a:extLst>
          </p:cNvPr>
          <p:cNvSpPr>
            <a:spLocks noGrp="1"/>
          </p:cNvSpPr>
          <p:nvPr>
            <p:ph type="title"/>
          </p:nvPr>
        </p:nvSpPr>
        <p:spPr>
          <a:xfrm>
            <a:off x="515368" y="587644"/>
            <a:ext cx="11161263" cy="720000"/>
          </a:xfrm>
          <a:prstGeom prst="rect">
            <a:avLst/>
          </a:prstGeom>
        </p:spPr>
        <p:txBody>
          <a:bodyPr/>
          <a:lstStyle/>
          <a:p>
            <a:r>
              <a:rPr lang="en-GB" dirty="0"/>
              <a:t>CSS Taxonomy And Status (2017)</a:t>
            </a:r>
          </a:p>
        </p:txBody>
      </p:sp>
      <p:pic>
        <p:nvPicPr>
          <p:cNvPr id="12" name="Content Placeholder 11">
            <a:extLst>
              <a:ext uri="{FF2B5EF4-FFF2-40B4-BE49-F238E27FC236}">
                <a16:creationId xmlns:a16="http://schemas.microsoft.com/office/drawing/2014/main" id="{79C1BE81-EA31-4344-A6CC-A685E7A95B8C}"/>
              </a:ext>
            </a:extLst>
          </p:cNvPr>
          <p:cNvPicPr>
            <a:picLocks noGrp="1" noChangeAspect="1"/>
          </p:cNvPicPr>
          <p:nvPr>
            <p:ph sz="quarter" idx="4294967295"/>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8902" y="1742520"/>
            <a:ext cx="6514193" cy="4527836"/>
          </a:xfrm>
          <a:prstGeom prst="rect">
            <a:avLst/>
          </a:prstGeom>
        </p:spPr>
      </p:pic>
    </p:spTree>
    <p:extLst>
      <p:ext uri="{BB962C8B-B14F-4D97-AF65-F5344CB8AC3E}">
        <p14:creationId xmlns:p14="http://schemas.microsoft.com/office/powerpoint/2010/main" val="4267430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0CB2A-37C4-33B1-7C5C-6B598AF3A417}"/>
              </a:ext>
            </a:extLst>
          </p:cNvPr>
          <p:cNvSpPr>
            <a:spLocks noGrp="1"/>
          </p:cNvSpPr>
          <p:nvPr>
            <p:ph type="title"/>
          </p:nvPr>
        </p:nvSpPr>
        <p:spPr/>
        <p:txBody>
          <a:bodyPr/>
          <a:lstStyle/>
          <a:p>
            <a:r>
              <a:rPr lang="en-GB" dirty="0"/>
              <a:t>Positioning Elements</a:t>
            </a:r>
            <a:br>
              <a:rPr lang="en-GB" dirty="0"/>
            </a:br>
            <a:br>
              <a:rPr lang="en-GB" dirty="0"/>
            </a:br>
            <a:endParaRPr lang="en-GB" dirty="0"/>
          </a:p>
        </p:txBody>
      </p:sp>
      <p:sp>
        <p:nvSpPr>
          <p:cNvPr id="4" name="Text Placeholder 3">
            <a:extLst>
              <a:ext uri="{FF2B5EF4-FFF2-40B4-BE49-F238E27FC236}">
                <a16:creationId xmlns:a16="http://schemas.microsoft.com/office/drawing/2014/main" id="{FF7A5795-C36C-480E-B4C1-1F4F19E4ECF4}"/>
              </a:ext>
            </a:extLst>
          </p:cNvPr>
          <p:cNvSpPr>
            <a:spLocks noGrp="1"/>
          </p:cNvSpPr>
          <p:nvPr>
            <p:ph type="body" sz="quarter" idx="4294967295"/>
          </p:nvPr>
        </p:nvSpPr>
        <p:spPr>
          <a:xfrm>
            <a:off x="1173163" y="1528763"/>
            <a:ext cx="6342062" cy="5216525"/>
          </a:xfrm>
        </p:spPr>
        <p:txBody>
          <a:bodyPr/>
          <a:lstStyle/>
          <a:p>
            <a:pPr>
              <a:lnSpc>
                <a:spcPct val="100000"/>
              </a:lnSpc>
            </a:pPr>
            <a:r>
              <a:rPr lang="en-GB" sz="2000" b="1" dirty="0"/>
              <a:t>Position: relative | static</a:t>
            </a:r>
          </a:p>
          <a:p>
            <a:pPr lvl="1">
              <a:lnSpc>
                <a:spcPct val="100000"/>
              </a:lnSpc>
              <a:buFont typeface="Arial" panose="020B0604020202020204" pitchFamily="34" charset="0"/>
              <a:buChar char="•"/>
            </a:pPr>
            <a:r>
              <a:rPr lang="en-GB" sz="1800" dirty="0"/>
              <a:t>The content edge of the nearest block-level ancestor</a:t>
            </a:r>
          </a:p>
          <a:p>
            <a:pPr>
              <a:lnSpc>
                <a:spcPct val="100000"/>
              </a:lnSpc>
            </a:pPr>
            <a:r>
              <a:rPr lang="en-GB" sz="2000" b="1" dirty="0"/>
              <a:t>Position: absolute</a:t>
            </a:r>
          </a:p>
          <a:p>
            <a:pPr lvl="1">
              <a:lnSpc>
                <a:spcPct val="100000"/>
              </a:lnSpc>
            </a:pPr>
            <a:endParaRPr lang="en-GB" sz="1800" dirty="0"/>
          </a:p>
          <a:p>
            <a:pPr>
              <a:lnSpc>
                <a:spcPct val="100000"/>
              </a:lnSpc>
            </a:pPr>
            <a:endParaRPr lang="en-GB" dirty="0"/>
          </a:p>
          <a:p>
            <a:pPr marL="0" indent="0">
              <a:lnSpc>
                <a:spcPct val="100000"/>
              </a:lnSpc>
              <a:buNone/>
            </a:pPr>
            <a:endParaRPr lang="en-GB" dirty="0"/>
          </a:p>
          <a:p>
            <a:pPr>
              <a:lnSpc>
                <a:spcPct val="100000"/>
              </a:lnSpc>
            </a:pPr>
            <a:r>
              <a:rPr lang="en-GB" sz="2000" b="1" dirty="0"/>
              <a:t>Position: fixed</a:t>
            </a:r>
          </a:p>
          <a:p>
            <a:pPr lvl="1">
              <a:lnSpc>
                <a:spcPct val="100000"/>
              </a:lnSpc>
              <a:buFont typeface="Arial" panose="020B0604020202020204" pitchFamily="34" charset="0"/>
              <a:buChar char="•"/>
            </a:pPr>
            <a:r>
              <a:rPr lang="en-GB" sz="1800" dirty="0"/>
              <a:t>The window / printed page</a:t>
            </a:r>
          </a:p>
          <a:p>
            <a:endParaRPr lang="en-GB" dirty="0"/>
          </a:p>
          <a:p>
            <a:endParaRPr lang="en-GB" dirty="0"/>
          </a:p>
        </p:txBody>
      </p:sp>
      <p:sp>
        <p:nvSpPr>
          <p:cNvPr id="6" name="TextBox 5">
            <a:extLst>
              <a:ext uri="{FF2B5EF4-FFF2-40B4-BE49-F238E27FC236}">
                <a16:creationId xmlns:a16="http://schemas.microsoft.com/office/drawing/2014/main" id="{BA290BDC-95AC-45D1-AE2B-18649D35A499}"/>
              </a:ext>
            </a:extLst>
          </p:cNvPr>
          <p:cNvSpPr txBox="1"/>
          <p:nvPr/>
        </p:nvSpPr>
        <p:spPr>
          <a:xfrm>
            <a:off x="1104242" y="2741316"/>
            <a:ext cx="6844979" cy="1477328"/>
          </a:xfrm>
          <a:prstGeom prst="rect">
            <a:avLst/>
          </a:prstGeom>
          <a:noFill/>
        </p:spPr>
        <p:txBody>
          <a:bodyPr wrap="square">
            <a:spAutoFit/>
          </a:bodyPr>
          <a:lstStyle/>
          <a:p>
            <a:pPr marL="742950" lvl="1" indent="-285750">
              <a:buFont typeface="Arial" panose="020B0604020202020204" pitchFamily="34" charset="0"/>
              <a:buChar char="•"/>
            </a:pPr>
            <a:r>
              <a:rPr lang="en-GB" sz="1800" dirty="0">
                <a:latin typeface="+mn-lt"/>
              </a:rPr>
              <a:t>The nearest positioned ancestor according to</a:t>
            </a:r>
          </a:p>
          <a:p>
            <a:pPr marL="1200150" lvl="2" indent="-285750">
              <a:buFont typeface="Arial" panose="020B0604020202020204" pitchFamily="34" charset="0"/>
              <a:buChar char="•"/>
            </a:pPr>
            <a:r>
              <a:rPr lang="en-GB" sz="1800" dirty="0">
                <a:latin typeface="+mn-lt"/>
              </a:rPr>
              <a:t>The padding edge of the if the ancestor is block-level</a:t>
            </a:r>
          </a:p>
          <a:p>
            <a:pPr marL="1200150" lvl="2" indent="-285750">
              <a:buFont typeface="Arial" panose="020B0604020202020204" pitchFamily="34" charset="0"/>
              <a:buChar char="•"/>
            </a:pPr>
            <a:r>
              <a:rPr lang="en-GB" sz="1800" dirty="0">
                <a:latin typeface="+mn-lt"/>
              </a:rPr>
              <a:t>The content edge of the first/last box if the ancestor is inline</a:t>
            </a:r>
          </a:p>
        </p:txBody>
      </p:sp>
    </p:spTree>
    <p:extLst>
      <p:ext uri="{BB962C8B-B14F-4D97-AF65-F5344CB8AC3E}">
        <p14:creationId xmlns:p14="http://schemas.microsoft.com/office/powerpoint/2010/main" val="3744101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CBBF-50DB-4327-0635-2387478F0D79}"/>
              </a:ext>
            </a:extLst>
          </p:cNvPr>
          <p:cNvSpPr>
            <a:spLocks noGrp="1"/>
          </p:cNvSpPr>
          <p:nvPr>
            <p:ph type="title"/>
          </p:nvPr>
        </p:nvSpPr>
        <p:spPr/>
        <p:txBody>
          <a:bodyPr/>
          <a:lstStyle/>
          <a:p>
            <a:r>
              <a:rPr lang="en-GB" dirty="0"/>
              <a:t>Relative positioning</a:t>
            </a:r>
            <a:br>
              <a:rPr lang="en-GB" dirty="0"/>
            </a:br>
            <a:br>
              <a:rPr lang="en-GB" dirty="0"/>
            </a:br>
            <a:endParaRPr lang="en-GB" dirty="0"/>
          </a:p>
        </p:txBody>
      </p:sp>
      <p:sp>
        <p:nvSpPr>
          <p:cNvPr id="3" name="Text Placeholder 2">
            <a:extLst>
              <a:ext uri="{FF2B5EF4-FFF2-40B4-BE49-F238E27FC236}">
                <a16:creationId xmlns:a16="http://schemas.microsoft.com/office/drawing/2014/main" id="{7ABC9246-D97A-4806-A553-8E00994C3E77}"/>
              </a:ext>
            </a:extLst>
          </p:cNvPr>
          <p:cNvSpPr>
            <a:spLocks noGrp="1"/>
          </p:cNvSpPr>
          <p:nvPr>
            <p:ph type="body" sz="quarter" idx="4294967295"/>
          </p:nvPr>
        </p:nvSpPr>
        <p:spPr>
          <a:xfrm>
            <a:off x="714375" y="1560513"/>
            <a:ext cx="6343650" cy="5216525"/>
          </a:xfrm>
        </p:spPr>
        <p:txBody>
          <a:bodyPr/>
          <a:lstStyle/>
          <a:p>
            <a:pPr>
              <a:lnSpc>
                <a:spcPct val="100000"/>
              </a:lnSpc>
            </a:pPr>
            <a:r>
              <a:rPr lang="en-GB" sz="2000" b="1" dirty="0"/>
              <a:t>Relative positioning: offset from default position</a:t>
            </a:r>
          </a:p>
          <a:p>
            <a:pPr lvl="1">
              <a:lnSpc>
                <a:spcPct val="100000"/>
              </a:lnSpc>
              <a:buFont typeface="Arial" panose="020B0604020202020204" pitchFamily="34" charset="0"/>
              <a:buChar char="•"/>
            </a:pPr>
            <a:r>
              <a:rPr lang="en-GB" sz="1800" dirty="0"/>
              <a:t>I.e. moved from where it would have been</a:t>
            </a:r>
          </a:p>
          <a:p>
            <a:pPr lvl="1">
              <a:lnSpc>
                <a:spcPct val="100000"/>
              </a:lnSpc>
              <a:buFont typeface="Arial" panose="020B0604020202020204" pitchFamily="34" charset="0"/>
              <a:buChar char="•"/>
            </a:pPr>
            <a:r>
              <a:rPr lang="en-GB" sz="1800" dirty="0"/>
              <a:t>Offset not measured from containing block</a:t>
            </a:r>
          </a:p>
          <a:p>
            <a:pPr>
              <a:lnSpc>
                <a:spcPct val="100000"/>
              </a:lnSpc>
            </a:pPr>
            <a:r>
              <a:rPr lang="en-GB" sz="2000" b="1" dirty="0"/>
              <a:t>Next element flows as if the box hadn't been moved</a:t>
            </a:r>
          </a:p>
          <a:p>
            <a:pPr lvl="1">
              <a:lnSpc>
                <a:spcPct val="100000"/>
              </a:lnSpc>
              <a:buFont typeface="Arial" panose="020B0604020202020204" pitchFamily="34" charset="0"/>
              <a:buChar char="•"/>
            </a:pPr>
            <a:r>
              <a:rPr lang="en-GB" sz="1800" dirty="0"/>
              <a:t>Relative boxes take up space where they would have been</a:t>
            </a:r>
          </a:p>
          <a:p>
            <a:pPr>
              <a:lnSpc>
                <a:spcPct val="100000"/>
              </a:lnSpc>
            </a:pPr>
            <a:r>
              <a:rPr lang="en-GB" sz="2000" b="1" dirty="0"/>
              <a:t>Moved element has same size as if it hadn't been moved</a:t>
            </a:r>
          </a:p>
          <a:p>
            <a:pPr>
              <a:lnSpc>
                <a:spcPct val="100000"/>
              </a:lnSpc>
            </a:pPr>
            <a:endParaRPr lang="en-GB" sz="2000" b="1" dirty="0"/>
          </a:p>
          <a:p>
            <a:pPr>
              <a:lnSpc>
                <a:spcPct val="100000"/>
              </a:lnSpc>
            </a:pPr>
            <a:endParaRPr lang="en-GB" sz="2000" b="1" dirty="0"/>
          </a:p>
          <a:p>
            <a:pPr>
              <a:lnSpc>
                <a:spcPct val="100000"/>
              </a:lnSpc>
            </a:pPr>
            <a:endParaRPr lang="en-GB" sz="2000" b="1" dirty="0"/>
          </a:p>
          <a:p>
            <a:pPr>
              <a:lnSpc>
                <a:spcPct val="100000"/>
              </a:lnSpc>
            </a:pPr>
            <a:r>
              <a:rPr lang="en-GB" sz="2000" b="1" dirty="0"/>
              <a:t>See</a:t>
            </a:r>
          </a:p>
          <a:p>
            <a:pPr lvl="1">
              <a:lnSpc>
                <a:spcPct val="100000"/>
              </a:lnSpc>
              <a:buFont typeface="Arial" panose="020B0604020202020204" pitchFamily="34" charset="0"/>
              <a:buChar char="•"/>
            </a:pPr>
            <a:r>
              <a:rPr lang="en-GB" sz="1800" dirty="0"/>
              <a:t>http://www.w3.org/TR/CSS21/visuren.html#relative-positioning</a:t>
            </a:r>
          </a:p>
        </p:txBody>
      </p:sp>
      <p:sp>
        <p:nvSpPr>
          <p:cNvPr id="8" name="TextBox 7">
            <a:extLst>
              <a:ext uri="{FF2B5EF4-FFF2-40B4-BE49-F238E27FC236}">
                <a16:creationId xmlns:a16="http://schemas.microsoft.com/office/drawing/2014/main" id="{B789C139-FCC2-4193-B7F6-934E559F77D7}"/>
              </a:ext>
            </a:extLst>
          </p:cNvPr>
          <p:cNvSpPr txBox="1"/>
          <p:nvPr/>
        </p:nvSpPr>
        <p:spPr>
          <a:xfrm>
            <a:off x="714375" y="3887397"/>
            <a:ext cx="6834191" cy="1200329"/>
          </a:xfrm>
          <a:prstGeom prst="rect">
            <a:avLst/>
          </a:prstGeom>
          <a:noFill/>
        </p:spPr>
        <p:txBody>
          <a:bodyPr wrap="square">
            <a:spAutoFit/>
          </a:bodyPr>
          <a:lstStyle/>
          <a:p>
            <a:pPr marL="628650" lvl="1" indent="-171450">
              <a:buFont typeface="Arial" panose="020B0604020202020204" pitchFamily="34" charset="0"/>
              <a:buChar char="•"/>
            </a:pPr>
            <a:r>
              <a:rPr lang="en-GB" sz="1800" dirty="0">
                <a:latin typeface="+mn-lt"/>
              </a:rPr>
              <a:t>Hence specify only one of left/right and top/bottom</a:t>
            </a:r>
          </a:p>
          <a:p>
            <a:pPr marL="1085850" lvl="2" indent="-171450">
              <a:buFont typeface="Arial" panose="020B0604020202020204" pitchFamily="34" charset="0"/>
              <a:buChar char="•"/>
            </a:pPr>
            <a:r>
              <a:rPr lang="en-GB" sz="1800" dirty="0">
                <a:latin typeface="+mn-lt"/>
              </a:rPr>
              <a:t>E.g. if you specify left and right this could change the width of the element, which is not allowed, hence one of left/right will be ignored</a:t>
            </a:r>
          </a:p>
        </p:txBody>
      </p:sp>
    </p:spTree>
    <p:extLst>
      <p:ext uri="{BB962C8B-B14F-4D97-AF65-F5344CB8AC3E}">
        <p14:creationId xmlns:p14="http://schemas.microsoft.com/office/powerpoint/2010/main" val="972140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5CB4F0-BD53-CD82-C7A0-7963954A62BC}"/>
              </a:ext>
            </a:extLst>
          </p:cNvPr>
          <p:cNvSpPr>
            <a:spLocks noGrp="1"/>
          </p:cNvSpPr>
          <p:nvPr>
            <p:ph type="title"/>
          </p:nvPr>
        </p:nvSpPr>
        <p:spPr>
          <a:xfrm>
            <a:off x="515368" y="787682"/>
            <a:ext cx="11161263" cy="720000"/>
          </a:xfrm>
        </p:spPr>
        <p:txBody>
          <a:bodyPr/>
          <a:lstStyle/>
          <a:p>
            <a:r>
              <a:rPr lang="en-GB" cap="none" dirty="0"/>
              <a:t>Absolute Positioning</a:t>
            </a:r>
            <a:br>
              <a:rPr lang="en-GB" cap="none" dirty="0"/>
            </a:br>
            <a:br>
              <a:rPr lang="en-GB" dirty="0"/>
            </a:br>
            <a:endParaRPr lang="en-GB" dirty="0"/>
          </a:p>
        </p:txBody>
      </p:sp>
      <p:sp>
        <p:nvSpPr>
          <p:cNvPr id="2" name="Text Placeholder 1">
            <a:extLst>
              <a:ext uri="{FF2B5EF4-FFF2-40B4-BE49-F238E27FC236}">
                <a16:creationId xmlns:a16="http://schemas.microsoft.com/office/drawing/2014/main" id="{CB96740C-0295-4346-83CE-FF5617CB293A}"/>
              </a:ext>
            </a:extLst>
          </p:cNvPr>
          <p:cNvSpPr>
            <a:spLocks noGrp="1"/>
          </p:cNvSpPr>
          <p:nvPr>
            <p:ph type="body" sz="quarter" idx="4294967295"/>
          </p:nvPr>
        </p:nvSpPr>
        <p:spPr>
          <a:xfrm>
            <a:off x="715963" y="1460500"/>
            <a:ext cx="6770687" cy="5118100"/>
          </a:xfrm>
        </p:spPr>
        <p:txBody>
          <a:bodyPr/>
          <a:lstStyle/>
          <a:p>
            <a:pPr>
              <a:lnSpc>
                <a:spcPct val="100000"/>
              </a:lnSpc>
              <a:spcBef>
                <a:spcPts val="1200"/>
              </a:spcBef>
            </a:pPr>
            <a:r>
              <a:rPr lang="en-GB" sz="2000" b="1" dirty="0"/>
              <a:t>Absolute positioning: offset from container's position</a:t>
            </a:r>
          </a:p>
          <a:p>
            <a:pPr lvl="1">
              <a:lnSpc>
                <a:spcPct val="100000"/>
              </a:lnSpc>
              <a:buFont typeface="Arial" panose="020B0604020202020204" pitchFamily="34" charset="0"/>
              <a:buChar char="•"/>
            </a:pPr>
            <a:r>
              <a:rPr lang="en-GB" sz="1800" dirty="0"/>
              <a:t>I.e. relative to container not page</a:t>
            </a:r>
          </a:p>
          <a:p>
            <a:pPr>
              <a:lnSpc>
                <a:spcPct val="100000"/>
              </a:lnSpc>
              <a:spcBef>
                <a:spcPts val="1200"/>
              </a:spcBef>
            </a:pPr>
            <a:r>
              <a:rPr lang="en-GB" sz="2000" b="1" dirty="0"/>
              <a:t>Offset measured from</a:t>
            </a:r>
          </a:p>
          <a:p>
            <a:pPr marL="285750" indent="-285750">
              <a:lnSpc>
                <a:spcPct val="100000"/>
              </a:lnSpc>
              <a:buFont typeface="Arial" panose="020B0604020202020204" pitchFamily="34" charset="0"/>
              <a:buChar char="•"/>
            </a:pPr>
            <a:endParaRPr lang="en-GB" dirty="0"/>
          </a:p>
          <a:p>
            <a:pPr marL="285750" indent="-285750">
              <a:lnSpc>
                <a:spcPct val="100000"/>
              </a:lnSpc>
              <a:buFont typeface="Arial" panose="020B0604020202020204" pitchFamily="34" charset="0"/>
              <a:buChar char="•"/>
            </a:pPr>
            <a:endParaRPr lang="en-GB" dirty="0"/>
          </a:p>
          <a:p>
            <a:pPr marL="285750" indent="-285750">
              <a:lnSpc>
                <a:spcPct val="100000"/>
              </a:lnSpc>
              <a:buFont typeface="Arial" panose="020B0604020202020204" pitchFamily="34" charset="0"/>
              <a:buChar char="•"/>
            </a:pPr>
            <a:endParaRPr lang="en-GB" dirty="0"/>
          </a:p>
          <a:p>
            <a:pPr marL="0" indent="0">
              <a:lnSpc>
                <a:spcPct val="100000"/>
              </a:lnSpc>
              <a:buNone/>
            </a:pPr>
            <a:endParaRPr lang="en-GB" dirty="0"/>
          </a:p>
          <a:p>
            <a:pPr>
              <a:lnSpc>
                <a:spcPct val="100000"/>
              </a:lnSpc>
              <a:spcBef>
                <a:spcPts val="1200"/>
              </a:spcBef>
            </a:pPr>
            <a:r>
              <a:rPr lang="en-GB" sz="2000" b="1" dirty="0"/>
              <a:t>See</a:t>
            </a:r>
          </a:p>
          <a:p>
            <a:pPr lvl="1">
              <a:lnSpc>
                <a:spcPct val="100000"/>
              </a:lnSpc>
              <a:buFont typeface="Arial" panose="020B0604020202020204" pitchFamily="34" charset="0"/>
              <a:buChar char="•"/>
            </a:pPr>
            <a:r>
              <a:rPr lang="en-GB" sz="1800" dirty="0"/>
              <a:t>http://www.w3.org/TR/CSS21/visuren.html#position-props</a:t>
            </a:r>
          </a:p>
          <a:p>
            <a:pPr lvl="1">
              <a:lnSpc>
                <a:spcPct val="100000"/>
              </a:lnSpc>
              <a:buFont typeface="Arial" panose="020B0604020202020204" pitchFamily="34" charset="0"/>
              <a:buChar char="•"/>
            </a:pPr>
            <a:r>
              <a:rPr lang="en-GB" sz="1800" dirty="0"/>
              <a:t>http://www.w3.org/TR/CSS21/visuren.html#absolutely-positioned</a:t>
            </a:r>
          </a:p>
        </p:txBody>
      </p:sp>
      <p:sp>
        <p:nvSpPr>
          <p:cNvPr id="6" name="TextBox 5">
            <a:extLst>
              <a:ext uri="{FF2B5EF4-FFF2-40B4-BE49-F238E27FC236}">
                <a16:creationId xmlns:a16="http://schemas.microsoft.com/office/drawing/2014/main" id="{2BD67C95-C01C-4963-BDE4-F9ABA66349D4}"/>
              </a:ext>
            </a:extLst>
          </p:cNvPr>
          <p:cNvSpPr txBox="1"/>
          <p:nvPr/>
        </p:nvSpPr>
        <p:spPr>
          <a:xfrm>
            <a:off x="619125" y="2753513"/>
            <a:ext cx="7244740" cy="2023631"/>
          </a:xfrm>
          <a:prstGeom prst="rect">
            <a:avLst/>
          </a:prstGeom>
          <a:noFill/>
        </p:spPr>
        <p:txBody>
          <a:bodyPr wrap="square">
            <a:spAutoFit/>
          </a:bodyPr>
          <a:lstStyle/>
          <a:p>
            <a:pPr marL="742950" lvl="1" indent="-285750">
              <a:spcAft>
                <a:spcPts val="650"/>
              </a:spcAft>
              <a:buFont typeface="Arial" panose="020B0604020202020204" pitchFamily="34" charset="0"/>
              <a:buChar char="•"/>
            </a:pPr>
            <a:r>
              <a:rPr lang="en-GB" sz="1800" dirty="0">
                <a:latin typeface="+mn-lt"/>
              </a:rPr>
              <a:t>Block level ancestor: the top, left of ancestor's padding box</a:t>
            </a:r>
          </a:p>
          <a:p>
            <a:pPr marL="1200150" lvl="2" indent="-285750">
              <a:spcAft>
                <a:spcPts val="650"/>
              </a:spcAft>
              <a:buFont typeface="Arial" panose="020B0604020202020204" pitchFamily="34" charset="0"/>
              <a:buChar char="•"/>
            </a:pPr>
            <a:r>
              <a:rPr lang="en-GB" sz="1800" dirty="0">
                <a:latin typeface="+mn-lt"/>
              </a:rPr>
              <a:t>I.e. outside of padding, inside of border</a:t>
            </a:r>
          </a:p>
          <a:p>
            <a:pPr marL="742950" lvl="1" indent="-285750">
              <a:spcAft>
                <a:spcPts val="650"/>
              </a:spcAft>
              <a:buFont typeface="Arial" panose="020B0604020202020204" pitchFamily="34" charset="0"/>
              <a:buChar char="•"/>
            </a:pPr>
            <a:r>
              <a:rPr lang="en-GB" sz="1800" dirty="0">
                <a:latin typeface="+mn-lt"/>
              </a:rPr>
              <a:t>Inline ancestor: the top, left of the ancestor's content box</a:t>
            </a:r>
          </a:p>
          <a:p>
            <a:pPr marL="1200150" lvl="2" indent="-285750">
              <a:spcAft>
                <a:spcPts val="650"/>
              </a:spcAft>
              <a:buFont typeface="Arial" panose="020B0604020202020204" pitchFamily="34" charset="0"/>
              <a:buChar char="•"/>
            </a:pPr>
            <a:r>
              <a:rPr lang="en-GB" sz="1800" dirty="0">
                <a:latin typeface="+mn-lt"/>
              </a:rPr>
              <a:t>I.e. outside of content</a:t>
            </a:r>
          </a:p>
        </p:txBody>
      </p:sp>
    </p:spTree>
    <p:extLst>
      <p:ext uri="{BB962C8B-B14F-4D97-AF65-F5344CB8AC3E}">
        <p14:creationId xmlns:p14="http://schemas.microsoft.com/office/powerpoint/2010/main" val="1836327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74DA00-1B7D-7146-AFF2-22CA3650EA53}"/>
              </a:ext>
            </a:extLst>
          </p:cNvPr>
          <p:cNvSpPr>
            <a:spLocks noGrp="1"/>
          </p:cNvSpPr>
          <p:nvPr>
            <p:ph type="body" sz="quarter" idx="10"/>
          </p:nvPr>
        </p:nvSpPr>
        <p:spPr>
          <a:prstGeom prst="rect">
            <a:avLst/>
          </a:prstGeom>
        </p:spPr>
        <p:txBody>
          <a:bodyPr/>
          <a:lstStyle/>
          <a:p>
            <a:pPr marL="0" indent="0">
              <a:lnSpc>
                <a:spcPct val="100000"/>
              </a:lnSpc>
              <a:buNone/>
            </a:pPr>
            <a:r>
              <a:rPr lang="en-GB" sz="2000" dirty="0"/>
              <a:t>Giving CSS positive values for padding or margin puts space between element and its reference</a:t>
            </a:r>
            <a:endParaRPr lang="en-GB" dirty="0"/>
          </a:p>
          <a:p>
            <a:pPr lvl="1">
              <a:lnSpc>
                <a:spcPct val="100000"/>
              </a:lnSpc>
              <a:buFont typeface="Arial" panose="020B0604020202020204" pitchFamily="34" charset="0"/>
              <a:buChar char="•"/>
            </a:pPr>
            <a:r>
              <a:rPr lang="en-GB" sz="1800" dirty="0"/>
              <a:t>Puts 20 pixels between the left margin of the element and its reference - effectively moves the element 20 pixels to the right</a:t>
            </a:r>
          </a:p>
          <a:p>
            <a:pPr marL="0" lvl="1" indent="0">
              <a:lnSpc>
                <a:spcPct val="100000"/>
              </a:lnSpc>
              <a:buNone/>
            </a:pPr>
            <a:endParaRPr lang="en-GB" sz="1800" dirty="0"/>
          </a:p>
          <a:p>
            <a:pPr marL="0" indent="0">
              <a:lnSpc>
                <a:spcPct val="100000"/>
              </a:lnSpc>
              <a:buNone/>
            </a:pPr>
            <a:endParaRPr lang="en-GB" sz="2000" dirty="0"/>
          </a:p>
          <a:p>
            <a:pPr marL="0" indent="0">
              <a:lnSpc>
                <a:spcPct val="100000"/>
              </a:lnSpc>
              <a:buNone/>
            </a:pPr>
            <a:r>
              <a:rPr lang="en-GB" sz="2000" dirty="0"/>
              <a:t>Giving CSS negative values for padding or margin moves the element towards its reference</a:t>
            </a:r>
            <a:endParaRPr lang="en-GB" dirty="0"/>
          </a:p>
          <a:p>
            <a:pPr lvl="1">
              <a:lnSpc>
                <a:spcPct val="100000"/>
              </a:lnSpc>
              <a:buFont typeface="Arial" panose="020B0604020202020204" pitchFamily="34" charset="0"/>
              <a:buChar char="•"/>
            </a:pPr>
            <a:r>
              <a:rPr lang="en-GB" sz="1800" dirty="0"/>
              <a:t>Effectively moves the element 20 pixels to the left</a:t>
            </a:r>
          </a:p>
        </p:txBody>
      </p:sp>
      <p:sp>
        <p:nvSpPr>
          <p:cNvPr id="4" name="Title 3">
            <a:extLst>
              <a:ext uri="{FF2B5EF4-FFF2-40B4-BE49-F238E27FC236}">
                <a16:creationId xmlns:a16="http://schemas.microsoft.com/office/drawing/2014/main" id="{A5BEB656-5532-F44C-ABD0-C3F1DF9DF70C}"/>
              </a:ext>
            </a:extLst>
          </p:cNvPr>
          <p:cNvSpPr>
            <a:spLocks noGrp="1"/>
          </p:cNvSpPr>
          <p:nvPr>
            <p:ph type="title"/>
          </p:nvPr>
        </p:nvSpPr>
        <p:spPr>
          <a:prstGeom prst="rect">
            <a:avLst/>
          </a:prstGeom>
        </p:spPr>
        <p:txBody>
          <a:bodyPr>
            <a:normAutofit/>
          </a:bodyPr>
          <a:lstStyle/>
          <a:p>
            <a:r>
              <a:rPr lang="en-GB" dirty="0"/>
              <a:t>Margin - Positive and Negative Values</a:t>
            </a:r>
          </a:p>
        </p:txBody>
      </p:sp>
      <p:sp>
        <p:nvSpPr>
          <p:cNvPr id="6" name="Rectangle 5">
            <a:extLst>
              <a:ext uri="{FF2B5EF4-FFF2-40B4-BE49-F238E27FC236}">
                <a16:creationId xmlns:a16="http://schemas.microsoft.com/office/drawing/2014/main" id="{0F816209-8251-DD43-8BD5-79F4FB3A5B38}"/>
              </a:ext>
            </a:extLst>
          </p:cNvPr>
          <p:cNvSpPr/>
          <p:nvPr/>
        </p:nvSpPr>
        <p:spPr>
          <a:xfrm>
            <a:off x="271262" y="2968976"/>
            <a:ext cx="11404800" cy="400110"/>
          </a:xfrm>
          <a:prstGeom prst="rect">
            <a:avLst/>
          </a:prstGeom>
          <a:solidFill>
            <a:schemeClr val="accent4">
              <a:lumMod val="20000"/>
              <a:lumOff val="80000"/>
            </a:schemeClr>
          </a:solidFill>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margin-left: 20px; </a:t>
            </a:r>
          </a:p>
        </p:txBody>
      </p:sp>
      <p:sp>
        <p:nvSpPr>
          <p:cNvPr id="7" name="Rectangle 6">
            <a:extLst>
              <a:ext uri="{FF2B5EF4-FFF2-40B4-BE49-F238E27FC236}">
                <a16:creationId xmlns:a16="http://schemas.microsoft.com/office/drawing/2014/main" id="{1AF74FBC-B9FB-DC4E-BB07-9A1AD446D7A6}"/>
              </a:ext>
            </a:extLst>
          </p:cNvPr>
          <p:cNvSpPr/>
          <p:nvPr/>
        </p:nvSpPr>
        <p:spPr>
          <a:xfrm>
            <a:off x="271262" y="4884247"/>
            <a:ext cx="11404800" cy="400110"/>
          </a:xfrm>
          <a:prstGeom prst="rect">
            <a:avLst/>
          </a:prstGeom>
          <a:solidFill>
            <a:schemeClr val="accent4">
              <a:lumMod val="20000"/>
              <a:lumOff val="80000"/>
            </a:schemeClr>
          </a:solidFill>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margin-left: -20px; </a:t>
            </a:r>
          </a:p>
        </p:txBody>
      </p:sp>
    </p:spTree>
    <p:extLst>
      <p:ext uri="{BB962C8B-B14F-4D97-AF65-F5344CB8AC3E}">
        <p14:creationId xmlns:p14="http://schemas.microsoft.com/office/powerpoint/2010/main" val="2402474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95D2CD-C75E-3858-A066-5877723AE28E}"/>
              </a:ext>
            </a:extLst>
          </p:cNvPr>
          <p:cNvSpPr>
            <a:spLocks noGrp="1"/>
          </p:cNvSpPr>
          <p:nvPr>
            <p:ph type="title"/>
          </p:nvPr>
        </p:nvSpPr>
        <p:spPr>
          <a:xfrm>
            <a:off x="516387" y="710446"/>
            <a:ext cx="11161263" cy="720000"/>
          </a:xfrm>
        </p:spPr>
        <p:txBody>
          <a:bodyPr/>
          <a:lstStyle/>
          <a:p>
            <a:r>
              <a:rPr lang="en-GB" dirty="0"/>
              <a:t>Float and Clear</a:t>
            </a:r>
            <a:br>
              <a:rPr lang="en-GB" dirty="0"/>
            </a:br>
            <a:br>
              <a:rPr lang="en-GB" dirty="0"/>
            </a:br>
            <a:endParaRPr lang="en-GB" dirty="0"/>
          </a:p>
        </p:txBody>
      </p:sp>
      <p:sp>
        <p:nvSpPr>
          <p:cNvPr id="2" name="Text Placeholder 1">
            <a:extLst>
              <a:ext uri="{FF2B5EF4-FFF2-40B4-BE49-F238E27FC236}">
                <a16:creationId xmlns:a16="http://schemas.microsoft.com/office/drawing/2014/main" id="{D2F1DD36-A822-4704-8F7C-2DB1B3F856FA}"/>
              </a:ext>
            </a:extLst>
          </p:cNvPr>
          <p:cNvSpPr>
            <a:spLocks noGrp="1"/>
          </p:cNvSpPr>
          <p:nvPr>
            <p:ph type="body" sz="quarter" idx="4294967295"/>
          </p:nvPr>
        </p:nvSpPr>
        <p:spPr>
          <a:xfrm>
            <a:off x="514350" y="5576148"/>
            <a:ext cx="7538080" cy="1644650"/>
          </a:xfrm>
        </p:spPr>
        <p:txBody>
          <a:bodyPr/>
          <a:lstStyle/>
          <a:p>
            <a:pPr>
              <a:lnSpc>
                <a:spcPct val="100000"/>
              </a:lnSpc>
            </a:pPr>
            <a:r>
              <a:rPr lang="en-GB" sz="2000" b="1" dirty="0"/>
              <a:t>See</a:t>
            </a:r>
          </a:p>
          <a:p>
            <a:pPr lvl="1">
              <a:lnSpc>
                <a:spcPct val="100000"/>
              </a:lnSpc>
            </a:pPr>
            <a:r>
              <a:rPr lang="en-GB" sz="1800" dirty="0"/>
              <a:t>http://www.w3.org/TR/CSS21/visuren.html#propdef-float</a:t>
            </a:r>
          </a:p>
          <a:p>
            <a:pPr lvl="1">
              <a:lnSpc>
                <a:spcPct val="100000"/>
              </a:lnSpc>
            </a:pPr>
            <a:r>
              <a:rPr lang="en-GB" sz="1800" dirty="0"/>
              <a:t>http://www.w3.org/TR/CSS21/visuren.html#propdef-clear</a:t>
            </a:r>
          </a:p>
          <a:p>
            <a:endParaRPr lang="en-GB" dirty="0"/>
          </a:p>
          <a:p>
            <a:endParaRPr lang="en-GB" dirty="0"/>
          </a:p>
        </p:txBody>
      </p:sp>
      <p:sp>
        <p:nvSpPr>
          <p:cNvPr id="7" name="TextBox 6">
            <a:extLst>
              <a:ext uri="{FF2B5EF4-FFF2-40B4-BE49-F238E27FC236}">
                <a16:creationId xmlns:a16="http://schemas.microsoft.com/office/drawing/2014/main" id="{94FEC9B2-2EF9-4ECE-B35F-00630135FC69}"/>
              </a:ext>
            </a:extLst>
          </p:cNvPr>
          <p:cNvSpPr txBox="1"/>
          <p:nvPr/>
        </p:nvSpPr>
        <p:spPr>
          <a:xfrm>
            <a:off x="514350" y="1430446"/>
            <a:ext cx="6113137" cy="4968027"/>
          </a:xfrm>
          <a:prstGeom prst="rect">
            <a:avLst/>
          </a:prstGeom>
          <a:noFill/>
        </p:spPr>
        <p:txBody>
          <a:bodyPr wrap="square">
            <a:spAutoFit/>
          </a:bodyPr>
          <a:lstStyle/>
          <a:p>
            <a:pPr>
              <a:lnSpc>
                <a:spcPct val="100000"/>
              </a:lnSpc>
              <a:spcAft>
                <a:spcPts val="650"/>
              </a:spcAft>
            </a:pPr>
            <a:r>
              <a:rPr lang="en-GB" sz="2000" b="1" dirty="0">
                <a:latin typeface="+mn-lt"/>
              </a:rPr>
              <a:t>Float will move an element and flow text around it</a:t>
            </a:r>
          </a:p>
          <a:p>
            <a:pPr marL="742950" lvl="1" indent="-285750">
              <a:lnSpc>
                <a:spcPct val="100000"/>
              </a:lnSpc>
              <a:spcAft>
                <a:spcPts val="650"/>
              </a:spcAft>
              <a:buFont typeface="Arial" panose="020B0604020202020204" pitchFamily="34" charset="0"/>
              <a:buChar char="•"/>
            </a:pPr>
            <a:r>
              <a:rPr lang="en-GB" sz="1800" dirty="0">
                <a:latin typeface="+mn-lt"/>
              </a:rPr>
              <a:t>Treats the element as a block element and moves it left / right</a:t>
            </a:r>
          </a:p>
          <a:p>
            <a:pPr marL="742950" lvl="1" indent="-285750">
              <a:lnSpc>
                <a:spcPct val="100000"/>
              </a:lnSpc>
              <a:spcAft>
                <a:spcPts val="650"/>
              </a:spcAft>
              <a:buFont typeface="Arial" panose="020B0604020202020204" pitchFamily="34" charset="0"/>
              <a:buChar char="•"/>
            </a:pPr>
            <a:r>
              <a:rPr lang="en-GB" sz="1800" dirty="0">
                <a:latin typeface="+mn-lt"/>
              </a:rPr>
              <a:t>Rest of the page flows around the floated element</a:t>
            </a:r>
          </a:p>
          <a:p>
            <a:pPr marL="1200150" lvl="2" indent="-285750">
              <a:lnSpc>
                <a:spcPct val="100000"/>
              </a:lnSpc>
              <a:spcAft>
                <a:spcPts val="650"/>
              </a:spcAft>
              <a:buFont typeface="Arial" panose="020B0604020202020204" pitchFamily="34" charset="0"/>
              <a:buChar char="•"/>
            </a:pPr>
            <a:r>
              <a:rPr lang="en-GB" sz="1800" dirty="0">
                <a:latin typeface="+mn-lt"/>
              </a:rPr>
              <a:t>The available box is shrunk by the amount the floats take up</a:t>
            </a:r>
          </a:p>
          <a:p>
            <a:pPr>
              <a:lnSpc>
                <a:spcPct val="100000"/>
              </a:lnSpc>
              <a:spcAft>
                <a:spcPts val="650"/>
              </a:spcAft>
            </a:pPr>
            <a:r>
              <a:rPr lang="en-GB" sz="2000" b="1" dirty="0">
                <a:latin typeface="+mn-lt"/>
              </a:rPr>
              <a:t>Clear will move an element to after the float</a:t>
            </a:r>
          </a:p>
          <a:p>
            <a:pPr marL="742950" lvl="1" indent="-285750">
              <a:lnSpc>
                <a:spcPct val="100000"/>
              </a:lnSpc>
              <a:spcAft>
                <a:spcPts val="650"/>
              </a:spcAft>
              <a:buFont typeface="Arial" panose="020B0604020202020204" pitchFamily="34" charset="0"/>
              <a:buChar char="•"/>
            </a:pPr>
            <a:r>
              <a:rPr lang="en-GB" sz="1800" dirty="0">
                <a:latin typeface="+mn-lt"/>
              </a:rPr>
              <a:t>Adds clearance to the top margin to move it clear of the float</a:t>
            </a:r>
          </a:p>
          <a:p>
            <a:pPr marL="1200150" lvl="2" indent="-285750">
              <a:lnSpc>
                <a:spcPct val="100000"/>
              </a:lnSpc>
              <a:spcAft>
                <a:spcPts val="650"/>
              </a:spcAft>
              <a:buFont typeface="Arial" panose="020B0604020202020204" pitchFamily="34" charset="0"/>
              <a:buChar char="•"/>
            </a:pPr>
            <a:r>
              <a:rPr lang="en-GB" sz="1800" dirty="0">
                <a:latin typeface="+mn-lt"/>
              </a:rPr>
              <a:t>Moves top border edge below the bottom outer edge of the float</a:t>
            </a:r>
          </a:p>
          <a:p>
            <a:pPr marL="1200150" lvl="2" indent="-285750">
              <a:lnSpc>
                <a:spcPct val="100000"/>
              </a:lnSpc>
              <a:spcAft>
                <a:spcPts val="650"/>
              </a:spcAft>
              <a:buFont typeface="Arial" panose="020B0604020202020204" pitchFamily="34" charset="0"/>
              <a:buChar char="•"/>
            </a:pPr>
            <a:r>
              <a:rPr lang="en-GB" sz="1800" dirty="0">
                <a:latin typeface="+mn-lt"/>
              </a:rPr>
              <a:t>Unless the cleared element is also a float (line up outer edges)</a:t>
            </a:r>
          </a:p>
        </p:txBody>
      </p:sp>
    </p:spTree>
    <p:extLst>
      <p:ext uri="{BB962C8B-B14F-4D97-AF65-F5344CB8AC3E}">
        <p14:creationId xmlns:p14="http://schemas.microsoft.com/office/powerpoint/2010/main" val="2542490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767DFE-3279-8975-4FDD-FCBCF671CAFB}"/>
              </a:ext>
            </a:extLst>
          </p:cNvPr>
          <p:cNvSpPr>
            <a:spLocks noGrp="1"/>
          </p:cNvSpPr>
          <p:nvPr>
            <p:ph type="title"/>
          </p:nvPr>
        </p:nvSpPr>
        <p:spPr/>
        <p:txBody>
          <a:bodyPr/>
          <a:lstStyle/>
          <a:p>
            <a:pPr lvl="1">
              <a:lnSpc>
                <a:spcPct val="100000"/>
              </a:lnSpc>
            </a:pPr>
            <a:r>
              <a:rPr lang="en-GB" sz="3600" dirty="0">
                <a:latin typeface="Montserrat Black" panose="00000A00000000000000" pitchFamily="2" charset="0"/>
              </a:rPr>
              <a:t>Overflow, Min &amp; Max dimensions</a:t>
            </a:r>
            <a:br>
              <a:rPr lang="en-GB" sz="3600" dirty="0">
                <a:latin typeface="Montserrat Black" panose="00000A00000000000000" pitchFamily="2" charset="0"/>
              </a:rPr>
            </a:br>
            <a:br>
              <a:rPr lang="en-GB" dirty="0"/>
            </a:br>
            <a:endParaRPr lang="en-GB" dirty="0"/>
          </a:p>
        </p:txBody>
      </p:sp>
      <p:sp>
        <p:nvSpPr>
          <p:cNvPr id="6" name="TextBox 5">
            <a:extLst>
              <a:ext uri="{FF2B5EF4-FFF2-40B4-BE49-F238E27FC236}">
                <a16:creationId xmlns:a16="http://schemas.microsoft.com/office/drawing/2014/main" id="{8A02BDF9-4113-4F4A-95F9-50D22CBA8EFA}"/>
              </a:ext>
            </a:extLst>
          </p:cNvPr>
          <p:cNvSpPr txBox="1"/>
          <p:nvPr/>
        </p:nvSpPr>
        <p:spPr>
          <a:xfrm>
            <a:off x="742511" y="1692000"/>
            <a:ext cx="7183273" cy="5975995"/>
          </a:xfrm>
          <a:prstGeom prst="rect">
            <a:avLst/>
          </a:prstGeom>
          <a:noFill/>
        </p:spPr>
        <p:txBody>
          <a:bodyPr wrap="square">
            <a:spAutoFit/>
          </a:bodyPr>
          <a:lstStyle/>
          <a:p>
            <a:pPr>
              <a:lnSpc>
                <a:spcPct val="100000"/>
              </a:lnSpc>
              <a:spcBef>
                <a:spcPts val="1200"/>
              </a:spcBef>
              <a:spcAft>
                <a:spcPts val="650"/>
              </a:spcAft>
            </a:pPr>
            <a:r>
              <a:rPr lang="en-GB" sz="2000" b="1" dirty="0">
                <a:latin typeface="+mn-lt"/>
              </a:rPr>
              <a:t>The </a:t>
            </a:r>
            <a:r>
              <a:rPr lang="en-GB" sz="2000" b="1" dirty="0">
                <a:latin typeface="+mn-lt"/>
                <a:cs typeface="Courier New" panose="02070309020205020404" pitchFamily="49" charset="0"/>
              </a:rPr>
              <a:t>width</a:t>
            </a:r>
            <a:r>
              <a:rPr lang="en-GB" sz="2000" b="1" dirty="0">
                <a:latin typeface="+mn-lt"/>
              </a:rPr>
              <a:t> and </a:t>
            </a:r>
            <a:r>
              <a:rPr lang="en-GB" sz="2000" b="1" dirty="0">
                <a:latin typeface="+mn-lt"/>
                <a:cs typeface="Courier New" panose="02070309020205020404" pitchFamily="49" charset="0"/>
              </a:rPr>
              <a:t>height</a:t>
            </a:r>
            <a:r>
              <a:rPr lang="en-GB" sz="2000" b="1" dirty="0">
                <a:latin typeface="+mn-lt"/>
              </a:rPr>
              <a:t> of an object can be constrained </a:t>
            </a:r>
          </a:p>
          <a:p>
            <a:pPr marL="742950" lvl="1" indent="-285750">
              <a:lnSpc>
                <a:spcPct val="100000"/>
              </a:lnSpc>
              <a:spcAft>
                <a:spcPts val="650"/>
              </a:spcAft>
              <a:buFont typeface="Arial" panose="020B0604020202020204" pitchFamily="34" charset="0"/>
              <a:buChar char="•"/>
            </a:pPr>
            <a:r>
              <a:rPr lang="en-GB" sz="1800" dirty="0">
                <a:latin typeface="+mn-lt"/>
              </a:rPr>
              <a:t>With </a:t>
            </a:r>
            <a:r>
              <a:rPr lang="en-GB" sz="1800" b="1" dirty="0">
                <a:latin typeface="+mn-lt"/>
                <a:cs typeface="Courier New" panose="02070309020205020404" pitchFamily="49" charset="0"/>
              </a:rPr>
              <a:t>min-height</a:t>
            </a:r>
            <a:r>
              <a:rPr lang="en-GB" sz="1800" dirty="0">
                <a:latin typeface="+mn-lt"/>
              </a:rPr>
              <a:t>/</a:t>
            </a:r>
            <a:r>
              <a:rPr lang="en-GB" sz="1800" b="1" dirty="0">
                <a:latin typeface="+mn-lt"/>
                <a:cs typeface="Courier New" panose="02070309020205020404" pitchFamily="49" charset="0"/>
              </a:rPr>
              <a:t>min-width</a:t>
            </a:r>
            <a:r>
              <a:rPr lang="en-GB" sz="1800" dirty="0">
                <a:latin typeface="+mn-lt"/>
              </a:rPr>
              <a:t> and </a:t>
            </a:r>
            <a:r>
              <a:rPr lang="en-GB" sz="1800" b="1" dirty="0">
                <a:latin typeface="+mn-lt"/>
                <a:cs typeface="Courier New" panose="02070309020205020404" pitchFamily="49" charset="0"/>
              </a:rPr>
              <a:t>max-height</a:t>
            </a:r>
            <a:r>
              <a:rPr lang="en-GB" sz="1800" dirty="0">
                <a:latin typeface="+mn-lt"/>
              </a:rPr>
              <a:t>/</a:t>
            </a:r>
            <a:r>
              <a:rPr lang="en-GB" sz="1800" b="1" dirty="0">
                <a:latin typeface="+mn-lt"/>
                <a:cs typeface="Courier New" panose="02070309020205020404" pitchFamily="49" charset="0"/>
              </a:rPr>
              <a:t>max-width</a:t>
            </a:r>
          </a:p>
          <a:p>
            <a:pPr marL="742950" lvl="1" indent="-285750">
              <a:lnSpc>
                <a:spcPct val="100000"/>
              </a:lnSpc>
              <a:spcAft>
                <a:spcPts val="650"/>
              </a:spcAft>
              <a:buFont typeface="Arial" panose="020B0604020202020204" pitchFamily="34" charset="0"/>
              <a:buChar char="•"/>
            </a:pPr>
            <a:r>
              <a:rPr lang="en-GB" sz="1800" dirty="0">
                <a:latin typeface="+mn-lt"/>
              </a:rPr>
              <a:t>Once set an element will never grow/shrink beyond these values</a:t>
            </a:r>
          </a:p>
          <a:p>
            <a:pPr>
              <a:lnSpc>
                <a:spcPct val="100000"/>
              </a:lnSpc>
              <a:spcBef>
                <a:spcPts val="1200"/>
              </a:spcBef>
              <a:spcAft>
                <a:spcPts val="650"/>
              </a:spcAft>
            </a:pPr>
            <a:r>
              <a:rPr lang="en-GB" sz="2000" b="1" dirty="0">
                <a:latin typeface="+mn-lt"/>
              </a:rPr>
              <a:t>The element is now smaller than the content it display </a:t>
            </a:r>
          </a:p>
          <a:p>
            <a:pPr marL="742950" lvl="1" indent="-285750">
              <a:lnSpc>
                <a:spcPct val="100000"/>
              </a:lnSpc>
              <a:spcAft>
                <a:spcPts val="650"/>
              </a:spcAft>
              <a:buFont typeface="Arial" panose="020B0604020202020204" pitchFamily="34" charset="0"/>
              <a:buChar char="•"/>
            </a:pPr>
            <a:r>
              <a:rPr lang="en-GB" sz="1800" dirty="0">
                <a:latin typeface="+mn-lt"/>
              </a:rPr>
              <a:t>What happens to this content can be controlled with the </a:t>
            </a:r>
            <a:r>
              <a:rPr lang="en-GB" sz="1800" b="1" dirty="0">
                <a:latin typeface="+mn-lt"/>
                <a:cs typeface="Courier New" panose="02070309020205020404" pitchFamily="49" charset="0"/>
              </a:rPr>
              <a:t>overflow</a:t>
            </a:r>
          </a:p>
          <a:p>
            <a:pPr marL="742950" lvl="1" indent="-285750">
              <a:lnSpc>
                <a:spcPct val="100000"/>
              </a:lnSpc>
              <a:spcAft>
                <a:spcPts val="650"/>
              </a:spcAft>
              <a:buFont typeface="Arial" panose="020B0604020202020204" pitchFamily="34" charset="0"/>
              <a:buChar char="•"/>
            </a:pPr>
            <a:r>
              <a:rPr lang="en-GB" sz="1800" dirty="0">
                <a:latin typeface="+mn-lt"/>
              </a:rPr>
              <a:t>Can be set to:</a:t>
            </a:r>
          </a:p>
          <a:p>
            <a:pPr marL="1200150" lvl="2" indent="-285750">
              <a:lnSpc>
                <a:spcPct val="100000"/>
              </a:lnSpc>
              <a:spcAft>
                <a:spcPts val="650"/>
              </a:spcAft>
              <a:buFont typeface="Arial" panose="020B0604020202020204" pitchFamily="34" charset="0"/>
              <a:buChar char="•"/>
            </a:pPr>
            <a:r>
              <a:rPr lang="en-GB" sz="1800" dirty="0">
                <a:latin typeface="+mn-lt"/>
                <a:cs typeface="Courier New" panose="02070309020205020404" pitchFamily="49" charset="0"/>
              </a:rPr>
              <a:t>auto</a:t>
            </a:r>
          </a:p>
          <a:p>
            <a:pPr marL="1200150" lvl="2" indent="-285750">
              <a:lnSpc>
                <a:spcPct val="100000"/>
              </a:lnSpc>
              <a:spcAft>
                <a:spcPts val="650"/>
              </a:spcAft>
              <a:buFont typeface="Arial" panose="020B0604020202020204" pitchFamily="34" charset="0"/>
              <a:buChar char="•"/>
            </a:pPr>
            <a:r>
              <a:rPr lang="en-GB" sz="1800" dirty="0">
                <a:latin typeface="+mn-lt"/>
                <a:cs typeface="Courier New" panose="02070309020205020404" pitchFamily="49" charset="0"/>
              </a:rPr>
              <a:t>visible</a:t>
            </a:r>
          </a:p>
          <a:p>
            <a:pPr marL="1200150" lvl="2" indent="-285750">
              <a:lnSpc>
                <a:spcPct val="100000"/>
              </a:lnSpc>
              <a:spcAft>
                <a:spcPts val="650"/>
              </a:spcAft>
              <a:buFont typeface="Arial" panose="020B0604020202020204" pitchFamily="34" charset="0"/>
              <a:buChar char="•"/>
            </a:pPr>
            <a:r>
              <a:rPr lang="en-GB" sz="1800" dirty="0">
                <a:latin typeface="+mn-lt"/>
                <a:cs typeface="Courier New" panose="02070309020205020404" pitchFamily="49" charset="0"/>
              </a:rPr>
              <a:t>hidden</a:t>
            </a:r>
            <a:r>
              <a:rPr lang="en-GB" sz="1800" dirty="0">
                <a:latin typeface="+mn-lt"/>
              </a:rPr>
              <a:t> </a:t>
            </a:r>
          </a:p>
          <a:p>
            <a:pPr marL="742950" lvl="1" indent="-285750">
              <a:lnSpc>
                <a:spcPct val="100000"/>
              </a:lnSpc>
              <a:spcAft>
                <a:spcPts val="650"/>
              </a:spcAft>
              <a:buFont typeface="Arial" panose="020B0604020202020204" pitchFamily="34" charset="0"/>
              <a:buChar char="•"/>
            </a:pPr>
            <a:r>
              <a:rPr lang="en-GB" sz="1800" dirty="0">
                <a:latin typeface="+mn-lt"/>
              </a:rPr>
              <a:t>CSS3 allows overflow control on a specific axis </a:t>
            </a:r>
            <a:r>
              <a:rPr lang="en-GB" sz="1800" b="1" dirty="0">
                <a:latin typeface="+mn-lt"/>
                <a:cs typeface="Courier New" panose="02070309020205020404" pitchFamily="49" charset="0"/>
              </a:rPr>
              <a:t>overflow-x</a:t>
            </a:r>
            <a:r>
              <a:rPr lang="en-GB" sz="1800" dirty="0">
                <a:latin typeface="+mn-lt"/>
              </a:rPr>
              <a:t>/</a:t>
            </a:r>
            <a:r>
              <a:rPr lang="en-GB" sz="1800" b="1" dirty="0">
                <a:latin typeface="+mn-lt"/>
                <a:cs typeface="Courier New" panose="02070309020205020404" pitchFamily="49" charset="0"/>
              </a:rPr>
              <a:t>y</a:t>
            </a:r>
          </a:p>
          <a:p>
            <a:pPr marL="742950" lvl="1" indent="-285750">
              <a:lnSpc>
                <a:spcPct val="100000"/>
              </a:lnSpc>
              <a:spcAft>
                <a:spcPts val="650"/>
              </a:spcAft>
              <a:buFont typeface="Arial" panose="020B0604020202020204" pitchFamily="34" charset="0"/>
              <a:buChar char="•"/>
            </a:pPr>
            <a:r>
              <a:rPr lang="en-GB" sz="1800" dirty="0">
                <a:latin typeface="+mn-lt"/>
              </a:rPr>
              <a:t>In CSS3 we also have the </a:t>
            </a:r>
            <a:r>
              <a:rPr lang="en-GB" sz="1800" b="1" dirty="0">
                <a:latin typeface="+mn-lt"/>
                <a:cs typeface="Courier New" panose="02070309020205020404" pitchFamily="49" charset="0"/>
              </a:rPr>
              <a:t>hidden</a:t>
            </a:r>
            <a:r>
              <a:rPr lang="en-GB" sz="1800" dirty="0">
                <a:latin typeface="+mn-lt"/>
              </a:rPr>
              <a:t> property</a:t>
            </a:r>
          </a:p>
        </p:txBody>
      </p:sp>
    </p:spTree>
    <p:extLst>
      <p:ext uri="{BB962C8B-B14F-4D97-AF65-F5344CB8AC3E}">
        <p14:creationId xmlns:p14="http://schemas.microsoft.com/office/powerpoint/2010/main" val="3019362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3E2F-8C62-B95A-3903-C0B8CA0043E3}"/>
              </a:ext>
            </a:extLst>
          </p:cNvPr>
          <p:cNvSpPr>
            <a:spLocks noGrp="1"/>
          </p:cNvSpPr>
          <p:nvPr>
            <p:ph type="title"/>
          </p:nvPr>
        </p:nvSpPr>
        <p:spPr/>
        <p:txBody>
          <a:bodyPr/>
          <a:lstStyle/>
          <a:p>
            <a:pPr lvl="1">
              <a:lnSpc>
                <a:spcPct val="100000"/>
              </a:lnSpc>
            </a:pPr>
            <a:r>
              <a:rPr lang="en-GB" sz="3600" dirty="0">
                <a:latin typeface="Montserrat Black" panose="00000A00000000000000" pitchFamily="2" charset="0"/>
              </a:rPr>
              <a:t>Controlling how an element displays</a:t>
            </a:r>
            <a:br>
              <a:rPr lang="en-GB" sz="3600" dirty="0">
                <a:latin typeface="Montserrat Black" panose="00000A00000000000000" pitchFamily="2" charset="0"/>
              </a:rPr>
            </a:br>
            <a:br>
              <a:rPr lang="en-GB" dirty="0"/>
            </a:br>
            <a:endParaRPr lang="en-GB" dirty="0"/>
          </a:p>
        </p:txBody>
      </p:sp>
      <p:sp>
        <p:nvSpPr>
          <p:cNvPr id="8" name="TextBox 7">
            <a:extLst>
              <a:ext uri="{FF2B5EF4-FFF2-40B4-BE49-F238E27FC236}">
                <a16:creationId xmlns:a16="http://schemas.microsoft.com/office/drawing/2014/main" id="{F507A58A-6E32-4C3D-B3E5-345C5AFCA3F4}"/>
              </a:ext>
            </a:extLst>
          </p:cNvPr>
          <p:cNvSpPr txBox="1"/>
          <p:nvPr/>
        </p:nvSpPr>
        <p:spPr>
          <a:xfrm>
            <a:off x="514799" y="1447911"/>
            <a:ext cx="6096000" cy="5209118"/>
          </a:xfrm>
          <a:prstGeom prst="rect">
            <a:avLst/>
          </a:prstGeom>
          <a:noFill/>
        </p:spPr>
        <p:txBody>
          <a:bodyPr wrap="square">
            <a:spAutoFit/>
          </a:bodyPr>
          <a:lstStyle/>
          <a:p>
            <a:pPr>
              <a:spcBef>
                <a:spcPts val="1200"/>
              </a:spcBef>
              <a:spcAft>
                <a:spcPts val="650"/>
              </a:spcAft>
            </a:pPr>
            <a:r>
              <a:rPr lang="en-GB" sz="1800" b="1" dirty="0">
                <a:latin typeface="+mn-lt"/>
              </a:rPr>
              <a:t>Elements are primarily set to be block or inline as their display type</a:t>
            </a:r>
          </a:p>
          <a:p>
            <a:pPr marL="742950" lvl="1" indent="-285750">
              <a:spcAft>
                <a:spcPts val="650"/>
              </a:spcAft>
              <a:buFont typeface="Arial" panose="020B0604020202020204" pitchFamily="34" charset="0"/>
              <a:buChar char="•"/>
            </a:pPr>
            <a:r>
              <a:rPr lang="en-GB" sz="1800" dirty="0">
                <a:latin typeface="+mn-lt"/>
              </a:rPr>
              <a:t>This behaviour can be changed in CSS </a:t>
            </a:r>
          </a:p>
          <a:p>
            <a:pPr marL="742950" lvl="1" indent="-285750">
              <a:spcAft>
                <a:spcPts val="650"/>
              </a:spcAft>
              <a:buFont typeface="Arial" panose="020B0604020202020204" pitchFamily="34" charset="0"/>
              <a:buChar char="•"/>
            </a:pPr>
            <a:r>
              <a:rPr lang="en-GB" sz="1800" dirty="0">
                <a:latin typeface="+mn-lt"/>
              </a:rPr>
              <a:t>By modifying the display attribute </a:t>
            </a:r>
          </a:p>
          <a:p>
            <a:pPr marL="742950" lvl="1" indent="-285750">
              <a:spcAft>
                <a:spcPts val="650"/>
              </a:spcAft>
              <a:buFont typeface="Arial" panose="020B0604020202020204" pitchFamily="34" charset="0"/>
              <a:buChar char="•"/>
            </a:pPr>
            <a:r>
              <a:rPr lang="en-GB" sz="1800" dirty="0">
                <a:latin typeface="+mn-lt"/>
              </a:rPr>
              <a:t>By setting an element property </a:t>
            </a:r>
            <a:r>
              <a:rPr lang="en-GB" sz="1800" b="1" dirty="0" err="1">
                <a:latin typeface="Courier New" panose="02070309020205020404" pitchFamily="49" charset="0"/>
                <a:cs typeface="Courier New" panose="02070309020205020404" pitchFamily="49" charset="0"/>
              </a:rPr>
              <a:t>display:none</a:t>
            </a:r>
            <a:r>
              <a:rPr lang="en-GB" sz="1800" b="1" dirty="0">
                <a:latin typeface="Courier New" panose="02070309020205020404" pitchFamily="49" charset="0"/>
                <a:cs typeface="Courier New" panose="02070309020205020404" pitchFamily="49" charset="0"/>
              </a:rPr>
              <a:t> </a:t>
            </a:r>
            <a:r>
              <a:rPr lang="en-GB" sz="1800" dirty="0">
                <a:latin typeface="+mn-lt"/>
              </a:rPr>
              <a:t>it is hidden</a:t>
            </a:r>
          </a:p>
          <a:p>
            <a:pPr marL="1200150" lvl="2" indent="-285750">
              <a:spcAft>
                <a:spcPts val="650"/>
              </a:spcAft>
              <a:buFont typeface="Arial" panose="020B0604020202020204" pitchFamily="34" charset="0"/>
              <a:buChar char="•"/>
            </a:pPr>
            <a:r>
              <a:rPr lang="en-GB" sz="1800" dirty="0">
                <a:latin typeface="+mn-lt"/>
              </a:rPr>
              <a:t>The element is then removed from the flow</a:t>
            </a:r>
          </a:p>
          <a:p>
            <a:pPr marL="1200150" lvl="2" indent="-285750">
              <a:spcAft>
                <a:spcPts val="650"/>
              </a:spcAft>
              <a:buFont typeface="Arial" panose="020B0604020202020204" pitchFamily="34" charset="0"/>
              <a:buChar char="•"/>
            </a:pPr>
            <a:r>
              <a:rPr lang="en-GB" sz="1800" dirty="0">
                <a:latin typeface="+mn-lt"/>
              </a:rPr>
              <a:t>Can be accomplished with </a:t>
            </a:r>
            <a:r>
              <a:rPr lang="en-GB" sz="1800" dirty="0"/>
              <a:t>a </a:t>
            </a:r>
            <a:r>
              <a:rPr lang="en-GB" sz="1800" dirty="0">
                <a:latin typeface="Courier New" panose="02070309020205020404" pitchFamily="49" charset="0"/>
                <a:cs typeface="Courier New" panose="02070309020205020404" pitchFamily="49" charset="0"/>
              </a:rPr>
              <a:t>hidden</a:t>
            </a:r>
            <a:r>
              <a:rPr lang="en-GB" sz="1800" dirty="0"/>
              <a:t> </a:t>
            </a:r>
            <a:r>
              <a:rPr lang="en-GB" sz="1800" dirty="0">
                <a:latin typeface="+mn-lt"/>
              </a:rPr>
              <a:t>attribute in </a:t>
            </a:r>
            <a:r>
              <a:rPr lang="en-GB" sz="1800" dirty="0"/>
              <a:t>HTML5</a:t>
            </a:r>
          </a:p>
          <a:p>
            <a:pPr marL="1200150" lvl="2" indent="-285750">
              <a:spcAft>
                <a:spcPts val="650"/>
              </a:spcAft>
              <a:buFont typeface="Arial" panose="020B0604020202020204" pitchFamily="34" charset="0"/>
              <a:buChar char="•"/>
            </a:pPr>
            <a:r>
              <a:rPr lang="en-GB" sz="1800" dirty="0">
                <a:latin typeface="+mn-lt"/>
              </a:rPr>
              <a:t>Alternatively there is the </a:t>
            </a:r>
            <a:r>
              <a:rPr lang="en-GB" sz="1800" dirty="0">
                <a:latin typeface="Courier New" panose="02070309020205020404" pitchFamily="49" charset="0"/>
                <a:cs typeface="Courier New" panose="02070309020205020404" pitchFamily="49" charset="0"/>
              </a:rPr>
              <a:t>visible</a:t>
            </a:r>
            <a:r>
              <a:rPr lang="en-GB" sz="1800" dirty="0"/>
              <a:t> </a:t>
            </a:r>
            <a:r>
              <a:rPr lang="en-GB" sz="1800" dirty="0">
                <a:latin typeface="+mn-lt"/>
              </a:rPr>
              <a:t>property</a:t>
            </a:r>
          </a:p>
          <a:p>
            <a:pPr marL="1657350" lvl="3" indent="-285750">
              <a:spcAft>
                <a:spcPts val="650"/>
              </a:spcAft>
              <a:buFont typeface="Arial" panose="020B0604020202020204" pitchFamily="34" charset="0"/>
              <a:buChar char="•"/>
            </a:pPr>
            <a:r>
              <a:rPr lang="en-GB" sz="1800" dirty="0">
                <a:latin typeface="+mn-lt"/>
              </a:rPr>
              <a:t>Does not remove the element from the document flow</a:t>
            </a:r>
          </a:p>
          <a:p>
            <a:pPr>
              <a:spcBef>
                <a:spcPts val="1200"/>
              </a:spcBef>
              <a:spcAft>
                <a:spcPts val="650"/>
              </a:spcAft>
            </a:pPr>
            <a:r>
              <a:rPr lang="en-GB" sz="1800" b="1" dirty="0">
                <a:latin typeface="+mn-lt"/>
              </a:rPr>
              <a:t>Elements can also be switched between inline and block display</a:t>
            </a:r>
          </a:p>
          <a:p>
            <a:pPr marL="742950" lvl="1" indent="-285750">
              <a:spcAft>
                <a:spcPts val="650"/>
              </a:spcAft>
              <a:buFont typeface="Arial" panose="020B0604020202020204" pitchFamily="34" charset="0"/>
              <a:buChar char="•"/>
            </a:pPr>
            <a:r>
              <a:rPr lang="en-GB" sz="1800" dirty="0">
                <a:latin typeface="+mn-lt"/>
              </a:rPr>
              <a:t>Useful for advanced layout</a:t>
            </a:r>
          </a:p>
        </p:txBody>
      </p:sp>
    </p:spTree>
    <p:extLst>
      <p:ext uri="{BB962C8B-B14F-4D97-AF65-F5344CB8AC3E}">
        <p14:creationId xmlns:p14="http://schemas.microsoft.com/office/powerpoint/2010/main" val="2492251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386EB29-4A85-5C47-85D9-9A4B23DFC3D3}"/>
              </a:ext>
            </a:extLst>
          </p:cNvPr>
          <p:cNvSpPr>
            <a:spLocks noGrp="1"/>
          </p:cNvSpPr>
          <p:nvPr>
            <p:ph type="body" sz="quarter" idx="10"/>
          </p:nvPr>
        </p:nvSpPr>
        <p:spPr/>
        <p:txBody>
          <a:bodyPr/>
          <a:lstStyle/>
          <a:p>
            <a:pPr marL="0" indent="0">
              <a:buNone/>
            </a:pPr>
            <a:r>
              <a:rPr lang="en-GB" sz="2000" dirty="0"/>
              <a:t>Use positioning and styling techniques to layout a page to a given design</a:t>
            </a:r>
          </a:p>
        </p:txBody>
      </p:sp>
      <p:sp>
        <p:nvSpPr>
          <p:cNvPr id="3" name="Title 2">
            <a:extLst>
              <a:ext uri="{FF2B5EF4-FFF2-40B4-BE49-F238E27FC236}">
                <a16:creationId xmlns:a16="http://schemas.microsoft.com/office/drawing/2014/main" id="{AA917E64-F028-4C4D-BDAA-7506DBC9153E}"/>
              </a:ext>
            </a:extLst>
          </p:cNvPr>
          <p:cNvSpPr>
            <a:spLocks noGrp="1"/>
          </p:cNvSpPr>
          <p:nvPr>
            <p:ph type="title"/>
          </p:nvPr>
        </p:nvSpPr>
        <p:spPr/>
        <p:txBody>
          <a:bodyPr>
            <a:normAutofit/>
          </a:bodyPr>
          <a:lstStyle/>
          <a:p>
            <a:r>
              <a:rPr lang="en-GB" dirty="0"/>
              <a:t>Quick Lab 9 – Positioning Elements</a:t>
            </a:r>
          </a:p>
        </p:txBody>
      </p:sp>
    </p:spTree>
    <p:extLst>
      <p:ext uri="{BB962C8B-B14F-4D97-AF65-F5344CB8AC3E}">
        <p14:creationId xmlns:p14="http://schemas.microsoft.com/office/powerpoint/2010/main" val="1814462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B67E-23B4-254C-9809-C95774807916}"/>
              </a:ext>
            </a:extLst>
          </p:cNvPr>
          <p:cNvSpPr>
            <a:spLocks noGrp="1"/>
          </p:cNvSpPr>
          <p:nvPr>
            <p:ph type="ctrTitle"/>
          </p:nvPr>
        </p:nvSpPr>
        <p:spPr/>
        <p:txBody>
          <a:bodyPr/>
          <a:lstStyle/>
          <a:p>
            <a:r>
              <a:rPr lang="en-GB" dirty="0"/>
              <a:t>Lists</a:t>
            </a:r>
          </a:p>
        </p:txBody>
      </p:sp>
      <p:sp>
        <p:nvSpPr>
          <p:cNvPr id="3" name="Subtitle 2">
            <a:extLst>
              <a:ext uri="{FF2B5EF4-FFF2-40B4-BE49-F238E27FC236}">
                <a16:creationId xmlns:a16="http://schemas.microsoft.com/office/drawing/2014/main" id="{C16008A9-8D44-9C48-BE36-2078CDF96AA1}"/>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3181386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B4A37-274B-A040-9C64-09E622B68041}"/>
              </a:ext>
            </a:extLst>
          </p:cNvPr>
          <p:cNvSpPr>
            <a:spLocks noGrp="1"/>
          </p:cNvSpPr>
          <p:nvPr>
            <p:ph type="body" sz="quarter" idx="10"/>
          </p:nvPr>
        </p:nvSpPr>
        <p:spPr>
          <a:xfrm>
            <a:off x="514799" y="1446599"/>
            <a:ext cx="11161713" cy="4328725"/>
          </a:xfrm>
          <a:prstGeom prst="rect">
            <a:avLst/>
          </a:prstGeom>
        </p:spPr>
        <p:txBody>
          <a:bodyPr/>
          <a:lstStyle/>
          <a:p>
            <a:r>
              <a:rPr lang="en-GB" dirty="0"/>
              <a:t>Set on the enclosing list tag – either </a:t>
            </a:r>
            <a:r>
              <a:rPr lang="en-GB" b="1" dirty="0">
                <a:latin typeface="Courier New" panose="02070309020205020404" pitchFamily="49" charset="0"/>
                <a:cs typeface="Courier New" panose="02070309020205020404" pitchFamily="49" charset="0"/>
              </a:rPr>
              <a:t>&lt;</a:t>
            </a:r>
            <a:r>
              <a:rPr lang="en-GB" b="1" dirty="0" err="1">
                <a:latin typeface="Courier New" panose="02070309020205020404" pitchFamily="49" charset="0"/>
                <a:cs typeface="Courier New" panose="02070309020205020404" pitchFamily="49" charset="0"/>
              </a:rPr>
              <a:t>ul</a:t>
            </a:r>
            <a:r>
              <a:rPr lang="en-GB" b="1" dirty="0">
                <a:latin typeface="Courier New" panose="02070309020205020404" pitchFamily="49" charset="0"/>
                <a:cs typeface="Courier New" panose="02070309020205020404" pitchFamily="49" charset="0"/>
              </a:rPr>
              <a:t>&gt; </a:t>
            </a:r>
            <a:r>
              <a:rPr lang="en-GB" dirty="0"/>
              <a:t>or </a:t>
            </a:r>
            <a:r>
              <a:rPr lang="en-GB" b="1" dirty="0">
                <a:latin typeface="Courier New" panose="02070309020205020404" pitchFamily="49" charset="0"/>
                <a:cs typeface="Courier New" panose="02070309020205020404" pitchFamily="49" charset="0"/>
              </a:rPr>
              <a:t>&lt;</a:t>
            </a:r>
            <a:r>
              <a:rPr lang="en-GB" b="1" dirty="0" err="1">
                <a:latin typeface="Courier New" panose="02070309020205020404" pitchFamily="49" charset="0"/>
                <a:cs typeface="Courier New" panose="02070309020205020404" pitchFamily="49" charset="0"/>
              </a:rPr>
              <a:t>ol</a:t>
            </a:r>
            <a:r>
              <a:rPr lang="en-GB" b="1" dirty="0">
                <a:latin typeface="Courier New" panose="02070309020205020404" pitchFamily="49" charset="0"/>
                <a:cs typeface="Courier New" panose="02070309020205020404" pitchFamily="49" charset="0"/>
              </a:rPr>
              <a:t>&gt;</a:t>
            </a:r>
          </a:p>
          <a:p>
            <a:r>
              <a:rPr lang="en-GB" dirty="0"/>
              <a:t>Can be:</a:t>
            </a:r>
          </a:p>
        </p:txBody>
      </p:sp>
      <p:sp>
        <p:nvSpPr>
          <p:cNvPr id="3" name="Title 2">
            <a:extLst>
              <a:ext uri="{FF2B5EF4-FFF2-40B4-BE49-F238E27FC236}">
                <a16:creationId xmlns:a16="http://schemas.microsoft.com/office/drawing/2014/main" id="{7D587B06-346F-0C4C-8BFC-796132C4C1FD}"/>
              </a:ext>
            </a:extLst>
          </p:cNvPr>
          <p:cNvSpPr>
            <a:spLocks noGrp="1"/>
          </p:cNvSpPr>
          <p:nvPr>
            <p:ph type="title"/>
          </p:nvPr>
        </p:nvSpPr>
        <p:spPr>
          <a:prstGeom prst="rect">
            <a:avLst/>
          </a:prstGeom>
        </p:spPr>
        <p:txBody>
          <a:bodyPr>
            <a:normAutofit/>
          </a:bodyPr>
          <a:lstStyle/>
          <a:p>
            <a:r>
              <a:rPr lang="en-GB" dirty="0"/>
              <a:t>List Styles</a:t>
            </a:r>
          </a:p>
        </p:txBody>
      </p:sp>
      <p:graphicFrame>
        <p:nvGraphicFramePr>
          <p:cNvPr id="4" name="Table 3">
            <a:extLst>
              <a:ext uri="{FF2B5EF4-FFF2-40B4-BE49-F238E27FC236}">
                <a16:creationId xmlns:a16="http://schemas.microsoft.com/office/drawing/2014/main" id="{ADC9A0A8-8ED7-1841-AA61-F093FA086AF3}"/>
              </a:ext>
            </a:extLst>
          </p:cNvPr>
          <p:cNvGraphicFramePr>
            <a:graphicFrameLocks noGrp="1"/>
          </p:cNvGraphicFramePr>
          <p:nvPr>
            <p:extLst>
              <p:ext uri="{D42A27DB-BD31-4B8C-83A1-F6EECF244321}">
                <p14:modId xmlns:p14="http://schemas.microsoft.com/office/powerpoint/2010/main" val="252460227"/>
              </p:ext>
            </p:extLst>
          </p:nvPr>
        </p:nvGraphicFramePr>
        <p:xfrm>
          <a:off x="663941" y="2579129"/>
          <a:ext cx="10862978" cy="3802291"/>
        </p:xfrm>
        <a:graphic>
          <a:graphicData uri="http://schemas.openxmlformats.org/drawingml/2006/table">
            <a:tbl>
              <a:tblPr firstRow="1" bandRow="1">
                <a:tableStyleId>{5C22544A-7EE6-4342-B048-85BDC9FD1C3A}</a:tableStyleId>
              </a:tblPr>
              <a:tblGrid>
                <a:gridCol w="2720452">
                  <a:extLst>
                    <a:ext uri="{9D8B030D-6E8A-4147-A177-3AD203B41FA5}">
                      <a16:colId xmlns:a16="http://schemas.microsoft.com/office/drawing/2014/main" val="3130223323"/>
                    </a:ext>
                  </a:extLst>
                </a:gridCol>
                <a:gridCol w="3454311">
                  <a:extLst>
                    <a:ext uri="{9D8B030D-6E8A-4147-A177-3AD203B41FA5}">
                      <a16:colId xmlns:a16="http://schemas.microsoft.com/office/drawing/2014/main" val="1838959845"/>
                    </a:ext>
                  </a:extLst>
                </a:gridCol>
                <a:gridCol w="4688215">
                  <a:extLst>
                    <a:ext uri="{9D8B030D-6E8A-4147-A177-3AD203B41FA5}">
                      <a16:colId xmlns:a16="http://schemas.microsoft.com/office/drawing/2014/main" val="2128287845"/>
                    </a:ext>
                  </a:extLst>
                </a:gridCol>
              </a:tblGrid>
              <a:tr h="474899">
                <a:tc>
                  <a:txBody>
                    <a:bodyPr/>
                    <a:lstStyle/>
                    <a:p>
                      <a:r>
                        <a:rPr lang="en-GB" dirty="0"/>
                        <a:t>Property</a:t>
                      </a:r>
                    </a:p>
                  </a:txBody>
                  <a:tcPr/>
                </a:tc>
                <a:tc>
                  <a:txBody>
                    <a:bodyPr/>
                    <a:lstStyle/>
                    <a:p>
                      <a:r>
                        <a:rPr lang="en-GB" dirty="0"/>
                        <a:t>Description</a:t>
                      </a:r>
                    </a:p>
                  </a:txBody>
                  <a:tcPr/>
                </a:tc>
                <a:tc>
                  <a:txBody>
                    <a:bodyPr/>
                    <a:lstStyle/>
                    <a:p>
                      <a:r>
                        <a:rPr lang="en-GB" dirty="0"/>
                        <a:t>Examples of Possible Values</a:t>
                      </a:r>
                    </a:p>
                  </a:txBody>
                  <a:tcPr/>
                </a:tc>
                <a:extLst>
                  <a:ext uri="{0D108BD9-81ED-4DB2-BD59-A6C34878D82A}">
                    <a16:rowId xmlns:a16="http://schemas.microsoft.com/office/drawing/2014/main" val="1875308689"/>
                  </a:ext>
                </a:extLst>
              </a:tr>
              <a:tr h="819688">
                <a:tc>
                  <a:txBody>
                    <a:bodyPr/>
                    <a:lstStyle/>
                    <a:p>
                      <a:r>
                        <a:rPr lang="en-GB" b="1" i="0" dirty="0">
                          <a:latin typeface="Courier New" panose="02070309020205020404" pitchFamily="49" charset="0"/>
                          <a:cs typeface="Courier New" panose="02070309020205020404" pitchFamily="49" charset="0"/>
                        </a:rPr>
                        <a:t>list-style-image</a:t>
                      </a:r>
                    </a:p>
                  </a:txBody>
                  <a:tcPr/>
                </a:tc>
                <a:tc>
                  <a:txBody>
                    <a:bodyPr/>
                    <a:lstStyle/>
                    <a:p>
                      <a:r>
                        <a:rPr lang="en-GB" dirty="0"/>
                        <a:t>Sets an image as the list-item marker</a:t>
                      </a:r>
                    </a:p>
                  </a:txBody>
                  <a:tcPr/>
                </a:tc>
                <a:tc>
                  <a:txBody>
                    <a:bodyPr/>
                    <a:lstStyle/>
                    <a:p>
                      <a:r>
                        <a:rPr lang="en-GB" b="1" i="0" dirty="0" err="1">
                          <a:latin typeface="Courier New" panose="02070309020205020404" pitchFamily="49" charset="0"/>
                          <a:cs typeface="Courier New" panose="02070309020205020404" pitchFamily="49" charset="0"/>
                        </a:rPr>
                        <a:t>url</a:t>
                      </a:r>
                      <a:r>
                        <a:rPr lang="en-GB" b="1" i="0" dirty="0">
                          <a:latin typeface="Courier New" panose="02070309020205020404" pitchFamily="49" charset="0"/>
                          <a:cs typeface="Courier New" panose="02070309020205020404" pitchFamily="49" charset="0"/>
                        </a:rPr>
                        <a:t>(</a:t>
                      </a:r>
                      <a:r>
                        <a:rPr lang="en-GB" altLang="en-US" sz="1800" b="1" dirty="0">
                          <a:latin typeface="Courier New" panose="02070309020205020404" pitchFamily="49" charset="0"/>
                          <a:cs typeface="Courier New" panose="02070309020205020404" pitchFamily="49" charset="0"/>
                        </a:rPr>
                        <a:t>"</a:t>
                      </a:r>
                      <a:r>
                        <a:rPr lang="en-GB" b="1" i="0" dirty="0">
                          <a:latin typeface="Courier New" panose="02070309020205020404" pitchFamily="49" charset="0"/>
                          <a:cs typeface="Courier New" panose="02070309020205020404" pitchFamily="49" charset="0"/>
                        </a:rPr>
                        <a:t>images/</a:t>
                      </a:r>
                      <a:r>
                        <a:rPr lang="en-GB" b="1" i="0" dirty="0" err="1">
                          <a:latin typeface="Courier New" panose="02070309020205020404" pitchFamily="49" charset="0"/>
                          <a:cs typeface="Courier New" panose="02070309020205020404" pitchFamily="49" charset="0"/>
                        </a:rPr>
                        <a:t>bullet.svg</a:t>
                      </a:r>
                      <a:r>
                        <a:rPr lang="en-GB" altLang="en-US" sz="1800" b="1" dirty="0">
                          <a:latin typeface="Courier New" panose="02070309020205020404" pitchFamily="49" charset="0"/>
                          <a:cs typeface="Courier New" panose="02070309020205020404" pitchFamily="49" charset="0"/>
                        </a:rPr>
                        <a:t>"</a:t>
                      </a:r>
                      <a:r>
                        <a:rPr lang="en-GB" b="1" i="0" dirty="0">
                          <a:latin typeface="Courier New" panose="02070309020205020404" pitchFamily="49" charset="0"/>
                          <a:cs typeface="Courier New" panose="02070309020205020404" pitchFamily="49" charset="0"/>
                        </a:rPr>
                        <a:t>), none</a:t>
                      </a:r>
                    </a:p>
                  </a:txBody>
                  <a:tcPr/>
                </a:tc>
                <a:extLst>
                  <a:ext uri="{0D108BD9-81ED-4DB2-BD59-A6C34878D82A}">
                    <a16:rowId xmlns:a16="http://schemas.microsoft.com/office/drawing/2014/main" val="95102461"/>
                  </a:ext>
                </a:extLst>
              </a:tr>
              <a:tr h="868328">
                <a:tc>
                  <a:txBody>
                    <a:bodyPr/>
                    <a:lstStyle/>
                    <a:p>
                      <a:r>
                        <a:rPr lang="en-GB" b="1" i="0" dirty="0">
                          <a:latin typeface="Courier New" panose="02070309020205020404" pitchFamily="49" charset="0"/>
                          <a:cs typeface="Courier New" panose="02070309020205020404" pitchFamily="49" charset="0"/>
                        </a:rPr>
                        <a:t>list-style-position</a:t>
                      </a:r>
                    </a:p>
                  </a:txBody>
                  <a:tcPr/>
                </a:tc>
                <a:tc>
                  <a:txBody>
                    <a:bodyPr/>
                    <a:lstStyle/>
                    <a:p>
                      <a:r>
                        <a:rPr lang="en-GB" dirty="0"/>
                        <a:t>Sets the position of the list-item markers</a:t>
                      </a:r>
                    </a:p>
                  </a:txBody>
                  <a:tcPr/>
                </a:tc>
                <a:tc>
                  <a:txBody>
                    <a:bodyPr/>
                    <a:lstStyle/>
                    <a:p>
                      <a:r>
                        <a:rPr lang="en-GB" b="1" i="0" dirty="0">
                          <a:latin typeface="Courier New" panose="02070309020205020404" pitchFamily="49" charset="0"/>
                          <a:cs typeface="Courier New" panose="02070309020205020404" pitchFamily="49" charset="0"/>
                        </a:rPr>
                        <a:t>inside, outside</a:t>
                      </a:r>
                    </a:p>
                  </a:txBody>
                  <a:tcPr/>
                </a:tc>
                <a:extLst>
                  <a:ext uri="{0D108BD9-81ED-4DB2-BD59-A6C34878D82A}">
                    <a16:rowId xmlns:a16="http://schemas.microsoft.com/office/drawing/2014/main" val="2828773328"/>
                  </a:ext>
                </a:extLst>
              </a:tr>
              <a:tr h="819688">
                <a:tc>
                  <a:txBody>
                    <a:bodyPr/>
                    <a:lstStyle/>
                    <a:p>
                      <a:r>
                        <a:rPr lang="en-GB" b="1" i="0" dirty="0">
                          <a:latin typeface="Courier New" panose="02070309020205020404" pitchFamily="49" charset="0"/>
                          <a:cs typeface="Courier New" panose="02070309020205020404" pitchFamily="49" charset="0"/>
                        </a:rPr>
                        <a:t>list-style-type</a:t>
                      </a:r>
                    </a:p>
                  </a:txBody>
                  <a:tcPr/>
                </a:tc>
                <a:tc>
                  <a:txBody>
                    <a:bodyPr/>
                    <a:lstStyle/>
                    <a:p>
                      <a:r>
                        <a:rPr lang="en-GB" dirty="0"/>
                        <a:t>Sets the type of the list-item marker</a:t>
                      </a:r>
                    </a:p>
                  </a:txBody>
                  <a:tcPr/>
                </a:tc>
                <a:tc>
                  <a:txBody>
                    <a:bodyPr/>
                    <a:lstStyle/>
                    <a:p>
                      <a:r>
                        <a:rPr lang="en-GB" b="1" i="0" dirty="0">
                          <a:latin typeface="Courier New" panose="02070309020205020404" pitchFamily="49" charset="0"/>
                          <a:cs typeface="Courier New" panose="02070309020205020404" pitchFamily="49" charset="0"/>
                        </a:rPr>
                        <a:t>disc, circle, square, decimal, </a:t>
                      </a:r>
                      <a:r>
                        <a:rPr lang="en-GB" b="1" i="0" dirty="0" err="1">
                          <a:latin typeface="Courier New" panose="02070309020205020404" pitchFamily="49" charset="0"/>
                          <a:cs typeface="Courier New" panose="02070309020205020404" pitchFamily="49" charset="0"/>
                        </a:rPr>
                        <a:t>georgian</a:t>
                      </a:r>
                      <a:r>
                        <a:rPr lang="en-GB" b="1" i="0" dirty="0">
                          <a:latin typeface="Courier New" panose="02070309020205020404" pitchFamily="49" charset="0"/>
                          <a:cs typeface="Courier New" panose="02070309020205020404" pitchFamily="49" charset="0"/>
                        </a:rPr>
                        <a:t>, none, inherit</a:t>
                      </a:r>
                      <a:r>
                        <a:rPr lang="en-GB" b="1" i="0">
                          <a:latin typeface="Courier New" panose="02070309020205020404" pitchFamily="49" charset="0"/>
                          <a:cs typeface="Courier New" panose="02070309020205020404" pitchFamily="49" charset="0"/>
                        </a:rPr>
                        <a:t>, initial</a:t>
                      </a:r>
                    </a:p>
                  </a:txBody>
                  <a:tcPr/>
                </a:tc>
                <a:extLst>
                  <a:ext uri="{0D108BD9-81ED-4DB2-BD59-A6C34878D82A}">
                    <a16:rowId xmlns:a16="http://schemas.microsoft.com/office/drawing/2014/main" val="2277421352"/>
                  </a:ext>
                </a:extLst>
              </a:tr>
              <a:tr h="819688">
                <a:tc>
                  <a:txBody>
                    <a:bodyPr/>
                    <a:lstStyle/>
                    <a:p>
                      <a:r>
                        <a:rPr lang="en-GB" b="1" i="0" dirty="0">
                          <a:latin typeface="Courier New" panose="02070309020205020404" pitchFamily="49" charset="0"/>
                          <a:cs typeface="Courier New" panose="02070309020205020404" pitchFamily="49" charset="0"/>
                        </a:rPr>
                        <a:t>list-style</a:t>
                      </a:r>
                    </a:p>
                  </a:txBody>
                  <a:tcPr/>
                </a:tc>
                <a:tc>
                  <a:txBody>
                    <a:bodyPr/>
                    <a:lstStyle/>
                    <a:p>
                      <a:r>
                        <a:rPr lang="en-GB" dirty="0"/>
                        <a:t>Shorthand that sets all properties in one declaration</a:t>
                      </a:r>
                    </a:p>
                  </a:txBody>
                  <a:tcPr/>
                </a:tc>
                <a:tc>
                  <a:txBody>
                    <a:bodyPr/>
                    <a:lstStyle/>
                    <a:p>
                      <a:r>
                        <a:rPr lang="en-GB" b="1" i="0" dirty="0">
                          <a:latin typeface="Courier New" panose="02070309020205020404" pitchFamily="49" charset="0"/>
                          <a:cs typeface="Courier New" panose="02070309020205020404" pitchFamily="49" charset="0"/>
                        </a:rPr>
                        <a:t>lower-roman </a:t>
                      </a:r>
                      <a:r>
                        <a:rPr lang="en-GB" b="1" i="0" dirty="0" err="1">
                          <a:latin typeface="Courier New" panose="02070309020205020404" pitchFamily="49" charset="0"/>
                          <a:cs typeface="Courier New" panose="02070309020205020404" pitchFamily="49" charset="0"/>
                        </a:rPr>
                        <a:t>url</a:t>
                      </a:r>
                      <a:r>
                        <a:rPr lang="en-GB" b="1" i="0" dirty="0">
                          <a:latin typeface="Courier New" panose="02070309020205020404" pitchFamily="49" charset="0"/>
                          <a:cs typeface="Courier New" panose="02070309020205020404" pitchFamily="49" charset="0"/>
                        </a:rPr>
                        <a:t>(</a:t>
                      </a:r>
                      <a:r>
                        <a:rPr lang="en-GB" altLang="en-US" sz="1800" b="1" dirty="0">
                          <a:latin typeface="Courier New" panose="02070309020205020404" pitchFamily="49" charset="0"/>
                          <a:cs typeface="Courier New" panose="02070309020205020404" pitchFamily="49" charset="0"/>
                        </a:rPr>
                        <a:t>"</a:t>
                      </a:r>
                      <a:r>
                        <a:rPr lang="en-GB" b="1" i="0" dirty="0">
                          <a:latin typeface="Courier New" panose="02070309020205020404" pitchFamily="49" charset="0"/>
                          <a:cs typeface="Courier New" panose="02070309020205020404" pitchFamily="49" charset="0"/>
                        </a:rPr>
                        <a:t>images/</a:t>
                      </a:r>
                      <a:r>
                        <a:rPr lang="en-GB" b="1" i="0" dirty="0" err="1">
                          <a:latin typeface="Courier New" panose="02070309020205020404" pitchFamily="49" charset="0"/>
                          <a:cs typeface="Courier New" panose="02070309020205020404" pitchFamily="49" charset="0"/>
                        </a:rPr>
                        <a:t>bullet.svg</a:t>
                      </a:r>
                      <a:r>
                        <a:rPr lang="en-GB" altLang="en-US" sz="1800" b="1" dirty="0">
                          <a:latin typeface="Courier New" panose="02070309020205020404" pitchFamily="49" charset="0"/>
                          <a:cs typeface="Courier New" panose="02070309020205020404" pitchFamily="49" charset="0"/>
                        </a:rPr>
                        <a:t>"</a:t>
                      </a:r>
                      <a:r>
                        <a:rPr lang="en-GB" b="1" i="0" dirty="0">
                          <a:latin typeface="Courier New" panose="02070309020205020404" pitchFamily="49" charset="0"/>
                          <a:cs typeface="Courier New" panose="02070309020205020404" pitchFamily="49" charset="0"/>
                        </a:rPr>
                        <a:t>) outside</a:t>
                      </a:r>
                    </a:p>
                  </a:txBody>
                  <a:tcPr/>
                </a:tc>
                <a:extLst>
                  <a:ext uri="{0D108BD9-81ED-4DB2-BD59-A6C34878D82A}">
                    <a16:rowId xmlns:a16="http://schemas.microsoft.com/office/drawing/2014/main" val="1815686162"/>
                  </a:ext>
                </a:extLst>
              </a:tr>
            </a:tbl>
          </a:graphicData>
        </a:graphic>
      </p:graphicFrame>
    </p:spTree>
    <p:extLst>
      <p:ext uri="{BB962C8B-B14F-4D97-AF65-F5344CB8AC3E}">
        <p14:creationId xmlns:p14="http://schemas.microsoft.com/office/powerpoint/2010/main" val="245274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2C76-4C6D-1044-EEAE-6870F12E67D3}"/>
              </a:ext>
            </a:extLst>
          </p:cNvPr>
          <p:cNvSpPr>
            <a:spLocks noGrp="1"/>
          </p:cNvSpPr>
          <p:nvPr>
            <p:ph type="title"/>
          </p:nvPr>
        </p:nvSpPr>
        <p:spPr/>
        <p:txBody>
          <a:bodyPr/>
          <a:lstStyle/>
          <a:p>
            <a:r>
              <a:rPr kumimoji="0" lang="en-GB" sz="36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CSS Basic Syntax</a:t>
            </a:r>
            <a:br>
              <a:rPr lang="en-GB" dirty="0"/>
            </a:br>
            <a:endParaRPr lang="en-GB" dirty="0"/>
          </a:p>
        </p:txBody>
      </p:sp>
      <p:sp>
        <p:nvSpPr>
          <p:cNvPr id="4" name="Text Placeholder 3">
            <a:extLst>
              <a:ext uri="{FF2B5EF4-FFF2-40B4-BE49-F238E27FC236}">
                <a16:creationId xmlns:a16="http://schemas.microsoft.com/office/drawing/2014/main" id="{7DDF780C-5D7F-400C-9FE6-D05BA3879321}"/>
              </a:ext>
            </a:extLst>
          </p:cNvPr>
          <p:cNvSpPr>
            <a:spLocks noGrp="1"/>
          </p:cNvSpPr>
          <p:nvPr>
            <p:ph type="body" sz="quarter" idx="4294967295"/>
          </p:nvPr>
        </p:nvSpPr>
        <p:spPr>
          <a:xfrm>
            <a:off x="1638107" y="1866374"/>
            <a:ext cx="6342062" cy="5216525"/>
          </a:xfrm>
        </p:spPr>
        <p:txBody>
          <a:bodyPr/>
          <a:lstStyle/>
          <a:p>
            <a:pPr marL="285750" indent="-285750">
              <a:lnSpc>
                <a:spcPct val="100000"/>
              </a:lnSpc>
              <a:spcBef>
                <a:spcPts val="600"/>
              </a:spcBef>
              <a:buFont typeface="Arial" panose="020B0604020202020204" pitchFamily="34" charset="0"/>
              <a:buChar char="•"/>
            </a:pPr>
            <a:r>
              <a:rPr lang="en-GB" dirty="0"/>
              <a:t>Rules, selectors, properties, and values</a:t>
            </a:r>
          </a:p>
          <a:p>
            <a:pPr marL="285750" indent="-285750">
              <a:lnSpc>
                <a:spcPct val="100000"/>
              </a:lnSpc>
              <a:spcBef>
                <a:spcPts val="600"/>
              </a:spcBef>
              <a:buFont typeface="Arial" panose="020B0604020202020204" pitchFamily="34" charset="0"/>
              <a:buChar char="•"/>
            </a:pPr>
            <a:r>
              <a:rPr lang="en-GB" dirty="0"/>
              <a:t>A CSS style sheet is made up of rules</a:t>
            </a:r>
          </a:p>
          <a:p>
            <a:pPr marL="285750" indent="-285750">
              <a:lnSpc>
                <a:spcPct val="100000"/>
              </a:lnSpc>
              <a:spcBef>
                <a:spcPts val="600"/>
              </a:spcBef>
              <a:buFont typeface="Arial" panose="020B0604020202020204" pitchFamily="34" charset="0"/>
              <a:buChar char="•"/>
            </a:pPr>
            <a:r>
              <a:rPr lang="en-GB" dirty="0"/>
              <a:t>Here are three examples CSS rules:</a:t>
            </a:r>
          </a:p>
        </p:txBody>
      </p:sp>
      <p:pic>
        <p:nvPicPr>
          <p:cNvPr id="9" name="Picture 8"/>
          <p:cNvPicPr>
            <a:picLocks noChangeAspect="1"/>
          </p:cNvPicPr>
          <p:nvPr/>
        </p:nvPicPr>
        <p:blipFill>
          <a:blip r:embed="rId3"/>
          <a:stretch>
            <a:fillRect/>
          </a:stretch>
        </p:blipFill>
        <p:spPr>
          <a:xfrm>
            <a:off x="1141538" y="4009765"/>
            <a:ext cx="2514600" cy="929744"/>
          </a:xfrm>
          <a:prstGeom prst="rect">
            <a:avLst/>
          </a:prstGeom>
        </p:spPr>
      </p:pic>
      <p:pic>
        <p:nvPicPr>
          <p:cNvPr id="10" name="Picture 9"/>
          <p:cNvPicPr>
            <a:picLocks noChangeAspect="1"/>
          </p:cNvPicPr>
          <p:nvPr/>
        </p:nvPicPr>
        <p:blipFill rotWithShape="1">
          <a:blip r:embed="rId4"/>
          <a:srcRect t="-7223" b="-1"/>
          <a:stretch/>
        </p:blipFill>
        <p:spPr>
          <a:xfrm>
            <a:off x="4329025" y="3870325"/>
            <a:ext cx="3314700" cy="1242293"/>
          </a:xfrm>
          <a:prstGeom prst="rect">
            <a:avLst/>
          </a:prstGeom>
        </p:spPr>
      </p:pic>
      <p:pic>
        <p:nvPicPr>
          <p:cNvPr id="11" name="Picture 10"/>
          <p:cNvPicPr>
            <a:picLocks noChangeAspect="1"/>
          </p:cNvPicPr>
          <p:nvPr/>
        </p:nvPicPr>
        <p:blipFill>
          <a:blip r:embed="rId5"/>
          <a:stretch>
            <a:fillRect/>
          </a:stretch>
        </p:blipFill>
        <p:spPr>
          <a:xfrm>
            <a:off x="8316612" y="4009765"/>
            <a:ext cx="2628900" cy="1215819"/>
          </a:xfrm>
          <a:prstGeom prst="rect">
            <a:avLst/>
          </a:prstGeom>
        </p:spPr>
      </p:pic>
    </p:spTree>
    <p:extLst>
      <p:ext uri="{BB962C8B-B14F-4D97-AF65-F5344CB8AC3E}">
        <p14:creationId xmlns:p14="http://schemas.microsoft.com/office/powerpoint/2010/main" val="972289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2993C1-82DC-D840-8B53-705EDAD23B33}"/>
              </a:ext>
            </a:extLst>
          </p:cNvPr>
          <p:cNvSpPr>
            <a:spLocks noGrp="1"/>
          </p:cNvSpPr>
          <p:nvPr>
            <p:ph type="body" sz="quarter" idx="10"/>
          </p:nvPr>
        </p:nvSpPr>
        <p:spPr>
          <a:prstGeom prst="rect">
            <a:avLst/>
          </a:prstGeom>
        </p:spPr>
        <p:txBody>
          <a:bodyPr/>
          <a:lstStyle/>
          <a:p>
            <a:pPr marL="0" indent="0">
              <a:lnSpc>
                <a:spcPct val="100000"/>
              </a:lnSpc>
              <a:buNone/>
            </a:pPr>
            <a:r>
              <a:rPr lang="en-GB" sz="2000" dirty="0"/>
              <a:t>Useful for making outline lists</a:t>
            </a:r>
          </a:p>
          <a:p>
            <a:pPr lvl="1">
              <a:lnSpc>
                <a:spcPct val="100000"/>
              </a:lnSpc>
              <a:buFont typeface="Arial" panose="020B0604020202020204" pitchFamily="34" charset="0"/>
              <a:buChar char="•"/>
            </a:pPr>
            <a:r>
              <a:rPr lang="en-GB" sz="1800" dirty="0"/>
              <a:t>New instance of counter automatically created in child elements</a:t>
            </a:r>
          </a:p>
          <a:p>
            <a:pPr lvl="1">
              <a:lnSpc>
                <a:spcPct val="100000"/>
              </a:lnSpc>
              <a:buFont typeface="Arial" panose="020B0604020202020204" pitchFamily="34" charset="0"/>
              <a:buChar char="•"/>
            </a:pPr>
            <a:r>
              <a:rPr lang="en-GB" sz="1800" dirty="0"/>
              <a:t>Uses CSS function </a:t>
            </a:r>
            <a:r>
              <a:rPr lang="en-GB" sz="1800" b="1" dirty="0">
                <a:latin typeface="Courier New" panose="02070309020205020404" pitchFamily="49" charset="0"/>
                <a:cs typeface="Courier New" panose="02070309020205020404" pitchFamily="49" charset="0"/>
              </a:rPr>
              <a:t>counters() </a:t>
            </a:r>
            <a:r>
              <a:rPr lang="en-GB" sz="1800" dirty="0"/>
              <a:t>– can insert separating text in between different levels</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p:txBody>
      </p:sp>
      <p:sp>
        <p:nvSpPr>
          <p:cNvPr id="3" name="Title 2">
            <a:extLst>
              <a:ext uri="{FF2B5EF4-FFF2-40B4-BE49-F238E27FC236}">
                <a16:creationId xmlns:a16="http://schemas.microsoft.com/office/drawing/2014/main" id="{CA49C986-2E3F-5442-A7C4-FCFCB652BF9F}"/>
              </a:ext>
            </a:extLst>
          </p:cNvPr>
          <p:cNvSpPr>
            <a:spLocks noGrp="1"/>
          </p:cNvSpPr>
          <p:nvPr>
            <p:ph type="title"/>
          </p:nvPr>
        </p:nvSpPr>
        <p:spPr>
          <a:prstGeom prst="rect">
            <a:avLst/>
          </a:prstGeom>
        </p:spPr>
        <p:txBody>
          <a:bodyPr>
            <a:normAutofit/>
          </a:bodyPr>
          <a:lstStyle/>
          <a:p>
            <a:r>
              <a:rPr lang="en-GB" dirty="0"/>
              <a:t>Lists with Custom Counters</a:t>
            </a:r>
          </a:p>
        </p:txBody>
      </p:sp>
      <p:sp>
        <p:nvSpPr>
          <p:cNvPr id="4" name="Rectangle 3">
            <a:extLst>
              <a:ext uri="{FF2B5EF4-FFF2-40B4-BE49-F238E27FC236}">
                <a16:creationId xmlns:a16="http://schemas.microsoft.com/office/drawing/2014/main" id="{AFC30C81-4887-0C4C-B95C-76C9726B0BCB}"/>
              </a:ext>
            </a:extLst>
          </p:cNvPr>
          <p:cNvSpPr/>
          <p:nvPr/>
        </p:nvSpPr>
        <p:spPr>
          <a:xfrm>
            <a:off x="392806" y="3138625"/>
            <a:ext cx="11404800" cy="3170099"/>
          </a:xfrm>
          <a:prstGeom prst="rect">
            <a:avLst/>
          </a:prstGeom>
          <a:solidFill>
            <a:schemeClr val="tx2">
              <a:lumMod val="20000"/>
              <a:lumOff val="80000"/>
            </a:schemeClr>
          </a:solidFill>
        </p:spPr>
        <p:txBody>
          <a:bodyPr wrap="square">
            <a:spAutoFit/>
          </a:bodyPr>
          <a:lstStyle/>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ol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counter-rest: section; 		/* Creates new instance of section</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counter for each new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ol</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element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list-style-type: none;</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li::before {</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counter-increment: section; 	/* Increments only this instance */</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content: counters(section, </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altLang="en-US" sz="2000" b="1" dirty="0">
                <a:latin typeface="Source Code Pro" panose="020B0309030403020204" pitchFamily="49" charset="0"/>
                <a:ea typeface="Source Code Pro" panose="020B0309030403020204" pitchFamily="49" charset="0"/>
                <a:cs typeface="Courier New" panose="02070309020205020404" pitchFamily="49" charset="0"/>
              </a:rPr>
              <a:t>"</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 Combines values of all</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instances of section </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counter, separated by a . */</a:t>
            </a:r>
          </a:p>
        </p:txBody>
      </p:sp>
    </p:spTree>
    <p:extLst>
      <p:ext uri="{BB962C8B-B14F-4D97-AF65-F5344CB8AC3E}">
        <p14:creationId xmlns:p14="http://schemas.microsoft.com/office/powerpoint/2010/main" val="2856662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1B217-4676-EF47-8821-D92B4C41BD3A}"/>
              </a:ext>
            </a:extLst>
          </p:cNvPr>
          <p:cNvSpPr>
            <a:spLocks noGrp="1"/>
          </p:cNvSpPr>
          <p:nvPr>
            <p:ph type="ctrTitle"/>
          </p:nvPr>
        </p:nvSpPr>
        <p:spPr/>
        <p:txBody>
          <a:bodyPr/>
          <a:lstStyle/>
          <a:p>
            <a:r>
              <a:rPr lang="en-GB" dirty="0"/>
              <a:t>Tables</a:t>
            </a:r>
          </a:p>
        </p:txBody>
      </p:sp>
      <p:sp>
        <p:nvSpPr>
          <p:cNvPr id="5" name="Subtitle 4">
            <a:extLst>
              <a:ext uri="{FF2B5EF4-FFF2-40B4-BE49-F238E27FC236}">
                <a16:creationId xmlns:a16="http://schemas.microsoft.com/office/drawing/2014/main" id="{8E9033A2-50A7-6744-8F82-6C10C1519EB8}"/>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2330475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575F7-ABF0-DF64-2F65-8A7546703F65}"/>
              </a:ext>
            </a:extLst>
          </p:cNvPr>
          <p:cNvSpPr>
            <a:spLocks noGrp="1"/>
          </p:cNvSpPr>
          <p:nvPr>
            <p:ph type="title"/>
          </p:nvPr>
        </p:nvSpPr>
        <p:spPr>
          <a:xfrm>
            <a:off x="515368" y="695775"/>
            <a:ext cx="11161263" cy="720000"/>
          </a:xfrm>
        </p:spPr>
        <p:txBody>
          <a:bodyPr/>
          <a:lstStyle/>
          <a:p>
            <a:pPr lvl="2">
              <a:lnSpc>
                <a:spcPct val="100000"/>
              </a:lnSpc>
            </a:pPr>
            <a:r>
              <a:rPr lang="en-GB" sz="3600" dirty="0">
                <a:latin typeface="Montserrat Black" panose="00000A00000000000000" pitchFamily="2" charset="0"/>
              </a:rPr>
              <a:t>Tables</a:t>
            </a:r>
            <a:br>
              <a:rPr lang="en-GB" sz="3600" dirty="0">
                <a:latin typeface="Montserrat Black" panose="00000A00000000000000" pitchFamily="2" charset="0"/>
              </a:rPr>
            </a:br>
            <a:br>
              <a:rPr lang="en-GB" dirty="0"/>
            </a:br>
            <a:endParaRPr lang="en-GB" dirty="0"/>
          </a:p>
        </p:txBody>
      </p:sp>
      <p:sp>
        <p:nvSpPr>
          <p:cNvPr id="6" name="TextBox 5">
            <a:extLst>
              <a:ext uri="{FF2B5EF4-FFF2-40B4-BE49-F238E27FC236}">
                <a16:creationId xmlns:a16="http://schemas.microsoft.com/office/drawing/2014/main" id="{8AA94AFF-0DD3-4F43-822C-BD4AA1362F61}"/>
              </a:ext>
            </a:extLst>
          </p:cNvPr>
          <p:cNvSpPr txBox="1"/>
          <p:nvPr/>
        </p:nvSpPr>
        <p:spPr>
          <a:xfrm>
            <a:off x="515368" y="1415775"/>
            <a:ext cx="7009242" cy="6345327"/>
          </a:xfrm>
          <a:prstGeom prst="rect">
            <a:avLst/>
          </a:prstGeom>
          <a:noFill/>
        </p:spPr>
        <p:txBody>
          <a:bodyPr wrap="square">
            <a:spAutoFit/>
          </a:bodyPr>
          <a:lstStyle/>
          <a:p>
            <a:pPr>
              <a:spcBef>
                <a:spcPts val="1200"/>
              </a:spcBef>
              <a:spcAft>
                <a:spcPts val="650"/>
              </a:spcAft>
            </a:pPr>
            <a:r>
              <a:rPr lang="en-GB" sz="2000" b="1" dirty="0">
                <a:latin typeface="+mn-lt"/>
              </a:rPr>
              <a:t>Tables can be controlled with CSS with a series of properties</a:t>
            </a:r>
          </a:p>
          <a:p>
            <a:pPr marL="628650" lvl="1" indent="-171450">
              <a:spcAft>
                <a:spcPts val="650"/>
              </a:spcAft>
              <a:buFont typeface="Arial" panose="020B0604020202020204" pitchFamily="34" charset="0"/>
              <a:buChar char="•"/>
            </a:pPr>
            <a:r>
              <a:rPr lang="en-GB" sz="1800" dirty="0">
                <a:latin typeface="+mn-lt"/>
              </a:rPr>
              <a:t>The first is the </a:t>
            </a:r>
            <a:r>
              <a:rPr lang="en-GB" sz="1800" b="1" dirty="0">
                <a:solidFill>
                  <a:schemeClr val="tx1"/>
                </a:solidFill>
                <a:latin typeface="Courier New" panose="02070309020205020404" pitchFamily="49" charset="0"/>
                <a:cs typeface="Courier New" panose="02070309020205020404" pitchFamily="49" charset="0"/>
              </a:rPr>
              <a:t>table-layout</a:t>
            </a:r>
            <a:r>
              <a:rPr lang="en-GB" sz="1800" dirty="0">
                <a:solidFill>
                  <a:schemeClr val="tx1"/>
                </a:solidFill>
              </a:rPr>
              <a:t> </a:t>
            </a:r>
            <a:r>
              <a:rPr lang="en-GB" sz="1800" dirty="0">
                <a:latin typeface="+mn-lt"/>
              </a:rPr>
              <a:t>which has two options that describe how to precisely divide up column widths</a:t>
            </a:r>
          </a:p>
          <a:p>
            <a:pPr marL="1085850" lvl="2" indent="-171450">
              <a:spcAft>
                <a:spcPts val="650"/>
              </a:spcAft>
              <a:buFont typeface="Arial" panose="020B0604020202020204" pitchFamily="34" charset="0"/>
              <a:buChar char="•"/>
            </a:pPr>
            <a:r>
              <a:rPr lang="en-GB" sz="1800" b="1" dirty="0">
                <a:solidFill>
                  <a:schemeClr val="tx1"/>
                </a:solidFill>
                <a:latin typeface="Courier New" panose="02070309020205020404" pitchFamily="49" charset="0"/>
                <a:cs typeface="Courier New" panose="02070309020205020404" pitchFamily="49" charset="0"/>
              </a:rPr>
              <a:t>auto</a:t>
            </a:r>
          </a:p>
          <a:p>
            <a:pPr marL="1085850" lvl="2" indent="-171450">
              <a:spcAft>
                <a:spcPts val="650"/>
              </a:spcAft>
              <a:buFont typeface="Arial" panose="020B0604020202020204" pitchFamily="34" charset="0"/>
              <a:buChar char="•"/>
            </a:pPr>
            <a:r>
              <a:rPr lang="en-GB" sz="1800" b="1" dirty="0">
                <a:solidFill>
                  <a:schemeClr val="tx1"/>
                </a:solidFill>
                <a:latin typeface="Courier New" panose="02070309020205020404" pitchFamily="49" charset="0"/>
                <a:cs typeface="Courier New" panose="02070309020205020404" pitchFamily="49" charset="0"/>
              </a:rPr>
              <a:t>fixed</a:t>
            </a:r>
          </a:p>
          <a:p>
            <a:pPr>
              <a:spcBef>
                <a:spcPts val="1200"/>
              </a:spcBef>
              <a:spcAft>
                <a:spcPts val="650"/>
              </a:spcAft>
            </a:pPr>
            <a:r>
              <a:rPr lang="en-GB" sz="2000" b="1" dirty="0">
                <a:latin typeface="+mn-lt"/>
              </a:rPr>
              <a:t>Inter-cell padding is set with the </a:t>
            </a:r>
            <a:r>
              <a:rPr lang="en-GB" sz="2000" b="1" dirty="0">
                <a:solidFill>
                  <a:schemeClr val="tx1"/>
                </a:solidFill>
                <a:latin typeface="Courier New" panose="02070309020205020404" pitchFamily="49" charset="0"/>
                <a:cs typeface="Courier New" panose="02070309020205020404" pitchFamily="49" charset="0"/>
              </a:rPr>
              <a:t>border-spacing</a:t>
            </a:r>
            <a:r>
              <a:rPr lang="en-GB" sz="2000" b="1" dirty="0"/>
              <a:t> </a:t>
            </a:r>
            <a:r>
              <a:rPr lang="en-GB" sz="2000" b="1" dirty="0">
                <a:latin typeface="+mn-lt"/>
              </a:rPr>
              <a:t>attribute - Equal in all directions</a:t>
            </a:r>
          </a:p>
          <a:p>
            <a:pPr>
              <a:spcBef>
                <a:spcPts val="1200"/>
              </a:spcBef>
              <a:spcAft>
                <a:spcPts val="650"/>
              </a:spcAft>
            </a:pPr>
            <a:r>
              <a:rPr lang="en-GB" sz="2000" b="1" dirty="0">
                <a:latin typeface="+mn-lt"/>
              </a:rPr>
              <a:t>Every table cell defined by a </a:t>
            </a:r>
            <a:r>
              <a:rPr lang="en-GB" sz="2000" b="1" dirty="0">
                <a:solidFill>
                  <a:schemeClr val="tx1"/>
                </a:solidFill>
                <a:latin typeface="Courier New" panose="02070309020205020404" pitchFamily="49" charset="0"/>
                <a:cs typeface="Courier New" panose="02070309020205020404" pitchFamily="49" charset="0"/>
              </a:rPr>
              <a:t>&lt;td&gt; </a:t>
            </a:r>
            <a:r>
              <a:rPr lang="en-GB" sz="2000" b="1" dirty="0">
                <a:latin typeface="+mn-lt"/>
              </a:rPr>
              <a:t>or </a:t>
            </a:r>
            <a:r>
              <a:rPr lang="en-GB" sz="2000" b="1" dirty="0"/>
              <a:t> </a:t>
            </a:r>
            <a:r>
              <a:rPr lang="en-GB" sz="2000" b="1" dirty="0">
                <a:solidFill>
                  <a:schemeClr val="tx1"/>
                </a:solidFill>
                <a:latin typeface="Courier New" panose="02070309020205020404" pitchFamily="49" charset="0"/>
                <a:cs typeface="Courier New" panose="02070309020205020404" pitchFamily="49" charset="0"/>
              </a:rPr>
              <a:t>&lt;</a:t>
            </a:r>
            <a:r>
              <a:rPr lang="en-GB" sz="2000" b="1" dirty="0" err="1">
                <a:solidFill>
                  <a:schemeClr val="tx1"/>
                </a:solidFill>
                <a:latin typeface="Courier New" panose="02070309020205020404" pitchFamily="49" charset="0"/>
                <a:cs typeface="Courier New" panose="02070309020205020404" pitchFamily="49" charset="0"/>
              </a:rPr>
              <a:t>th</a:t>
            </a:r>
            <a:r>
              <a:rPr lang="en-GB" sz="2000" b="1" dirty="0">
                <a:solidFill>
                  <a:schemeClr val="tx1"/>
                </a:solidFill>
                <a:latin typeface="Courier New" panose="02070309020205020404" pitchFamily="49" charset="0"/>
                <a:cs typeface="Courier New" panose="02070309020205020404" pitchFamily="49" charset="0"/>
              </a:rPr>
              <a:t>&gt; </a:t>
            </a:r>
            <a:r>
              <a:rPr lang="en-GB" sz="2000" b="1" dirty="0">
                <a:latin typeface="+mn-lt"/>
              </a:rPr>
              <a:t>tag has four borders</a:t>
            </a:r>
          </a:p>
          <a:p>
            <a:pPr marL="628650" lvl="1" indent="-171450">
              <a:spcAft>
                <a:spcPts val="650"/>
              </a:spcAft>
              <a:buFont typeface="Arial" panose="020B0604020202020204" pitchFamily="34" charset="0"/>
              <a:buChar char="•"/>
            </a:pPr>
            <a:r>
              <a:rPr lang="en-GB" sz="1800" dirty="0">
                <a:latin typeface="+mn-lt"/>
              </a:rPr>
              <a:t>These butt up against each other so setting a </a:t>
            </a:r>
            <a:r>
              <a:rPr lang="en-GB" sz="1800" b="1" dirty="0">
                <a:latin typeface="Courier New" panose="02070309020205020404" pitchFamily="49" charset="0"/>
                <a:cs typeface="Courier New" panose="02070309020205020404" pitchFamily="49" charset="0"/>
              </a:rPr>
              <a:t>1px</a:t>
            </a:r>
            <a:r>
              <a:rPr lang="en-GB" sz="1800" dirty="0"/>
              <a:t> </a:t>
            </a:r>
            <a:r>
              <a:rPr lang="en-GB" sz="1800" dirty="0">
                <a:latin typeface="+mn-lt"/>
              </a:rPr>
              <a:t>border with no </a:t>
            </a:r>
            <a:r>
              <a:rPr lang="en-GB" sz="1800" b="1" dirty="0">
                <a:latin typeface="Courier New" panose="02070309020205020404" pitchFamily="49" charset="0"/>
                <a:cs typeface="Courier New" panose="02070309020205020404" pitchFamily="49" charset="0"/>
              </a:rPr>
              <a:t>border-spacing</a:t>
            </a:r>
            <a:r>
              <a:rPr lang="en-GB" sz="1800" dirty="0">
                <a:solidFill>
                  <a:schemeClr val="accent1">
                    <a:lumMod val="50000"/>
                  </a:schemeClr>
                </a:solidFill>
                <a:cs typeface="Courier New" panose="02070309020205020404" pitchFamily="49" charset="0"/>
              </a:rPr>
              <a:t> </a:t>
            </a:r>
            <a:r>
              <a:rPr lang="en-GB" sz="1800" dirty="0">
                <a:solidFill>
                  <a:schemeClr val="accent1">
                    <a:lumMod val="50000"/>
                  </a:schemeClr>
                </a:solidFill>
                <a:latin typeface="+mn-lt"/>
                <a:cs typeface="Courier New" panose="02070309020205020404" pitchFamily="49" charset="0"/>
              </a:rPr>
              <a:t>the </a:t>
            </a:r>
            <a:r>
              <a:rPr lang="en-GB" sz="1800" dirty="0">
                <a:latin typeface="+mn-lt"/>
              </a:rPr>
              <a:t>gap is doubled</a:t>
            </a:r>
          </a:p>
          <a:p>
            <a:pPr marL="628650" lvl="1" indent="-171450">
              <a:spcAft>
                <a:spcPts val="650"/>
              </a:spcAft>
              <a:buFont typeface="Arial" panose="020B0604020202020204" pitchFamily="34" charset="0"/>
              <a:buChar char="•"/>
            </a:pPr>
            <a:r>
              <a:rPr lang="en-GB" sz="1800" dirty="0">
                <a:latin typeface="+mn-lt"/>
              </a:rPr>
              <a:t>This can be controlled with the </a:t>
            </a:r>
            <a:r>
              <a:rPr lang="en-GB" sz="1800" b="1" dirty="0">
                <a:latin typeface="Courier New" panose="02070309020205020404" pitchFamily="49" charset="0"/>
                <a:cs typeface="Courier New" panose="02070309020205020404" pitchFamily="49" charset="0"/>
              </a:rPr>
              <a:t>border-collapse</a:t>
            </a:r>
            <a:r>
              <a:rPr lang="en-GB" sz="1800" dirty="0"/>
              <a:t> </a:t>
            </a:r>
            <a:r>
              <a:rPr lang="en-GB" sz="1800" dirty="0">
                <a:latin typeface="+mn-lt"/>
              </a:rPr>
              <a:t>property</a:t>
            </a:r>
          </a:p>
          <a:p>
            <a:pPr marL="1085850" lvl="2" indent="-171450">
              <a:spcAft>
                <a:spcPts val="650"/>
              </a:spcAft>
              <a:buFont typeface="Arial" panose="020B0604020202020204" pitchFamily="34" charset="0"/>
              <a:buChar char="•"/>
            </a:pPr>
            <a:r>
              <a:rPr lang="en-GB" sz="1800" b="1" dirty="0">
                <a:solidFill>
                  <a:schemeClr val="tx1"/>
                </a:solidFill>
                <a:latin typeface="Courier New" panose="02070309020205020404" pitchFamily="49" charset="0"/>
                <a:cs typeface="Courier New" panose="02070309020205020404" pitchFamily="49" charset="0"/>
              </a:rPr>
              <a:t>separate</a:t>
            </a:r>
            <a:r>
              <a:rPr lang="en-GB" sz="1800" dirty="0"/>
              <a:t> – </a:t>
            </a:r>
            <a:r>
              <a:rPr lang="en-GB" sz="1800" dirty="0">
                <a:latin typeface="+mn-lt"/>
              </a:rPr>
              <a:t>default borderers butt</a:t>
            </a:r>
          </a:p>
          <a:p>
            <a:pPr marL="1085850" lvl="2" indent="-171450">
              <a:spcAft>
                <a:spcPts val="650"/>
              </a:spcAft>
              <a:buFont typeface="Arial" panose="020B0604020202020204" pitchFamily="34" charset="0"/>
              <a:buChar char="•"/>
            </a:pPr>
            <a:r>
              <a:rPr lang="en-GB" sz="1800" b="1" dirty="0">
                <a:solidFill>
                  <a:schemeClr val="tx1"/>
                </a:solidFill>
                <a:latin typeface="Courier New" panose="02070309020205020404" pitchFamily="49" charset="0"/>
                <a:cs typeface="Courier New" panose="02070309020205020404" pitchFamily="49" charset="0"/>
              </a:rPr>
              <a:t>collapse</a:t>
            </a:r>
            <a:r>
              <a:rPr lang="en-GB" sz="1800" dirty="0"/>
              <a:t> – </a:t>
            </a:r>
            <a:r>
              <a:rPr lang="en-GB" sz="1800" dirty="0">
                <a:latin typeface="+mn-lt"/>
              </a:rPr>
              <a:t>borders overlap</a:t>
            </a:r>
          </a:p>
          <a:p>
            <a:pPr lvl="2"/>
            <a:endParaRPr lang="en-GB" dirty="0"/>
          </a:p>
        </p:txBody>
      </p:sp>
    </p:spTree>
    <p:extLst>
      <p:ext uri="{BB962C8B-B14F-4D97-AF65-F5344CB8AC3E}">
        <p14:creationId xmlns:p14="http://schemas.microsoft.com/office/powerpoint/2010/main" val="28718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B4A37-274B-A040-9C64-09E622B68041}"/>
              </a:ext>
            </a:extLst>
          </p:cNvPr>
          <p:cNvSpPr>
            <a:spLocks noGrp="1"/>
          </p:cNvSpPr>
          <p:nvPr>
            <p:ph type="body" sz="quarter" idx="10"/>
          </p:nvPr>
        </p:nvSpPr>
        <p:spPr>
          <a:prstGeom prst="rect">
            <a:avLst/>
          </a:prstGeom>
        </p:spPr>
        <p:txBody>
          <a:bodyPr/>
          <a:lstStyle/>
          <a:p>
            <a:r>
              <a:rPr lang="en-GB" dirty="0"/>
              <a:t>Set on the enclosing </a:t>
            </a:r>
            <a:r>
              <a:rPr lang="en-GB" b="1" dirty="0">
                <a:latin typeface="Courier New" panose="02070309020205020404" pitchFamily="49" charset="0"/>
                <a:cs typeface="Courier New" panose="02070309020205020404" pitchFamily="49" charset="0"/>
              </a:rPr>
              <a:t>&lt;table&gt; </a:t>
            </a:r>
            <a:r>
              <a:rPr lang="en-GB" dirty="0"/>
              <a:t>tag</a:t>
            </a:r>
            <a:endParaRPr lang="en-GB" b="1" dirty="0">
              <a:latin typeface="Courier New" panose="02070309020205020404" pitchFamily="49" charset="0"/>
              <a:cs typeface="Courier New" panose="02070309020205020404" pitchFamily="49" charset="0"/>
            </a:endParaRPr>
          </a:p>
          <a:p>
            <a:r>
              <a:rPr lang="en-GB" dirty="0"/>
              <a:t>Can be:</a:t>
            </a:r>
          </a:p>
        </p:txBody>
      </p:sp>
      <p:sp>
        <p:nvSpPr>
          <p:cNvPr id="3" name="Title 2">
            <a:extLst>
              <a:ext uri="{FF2B5EF4-FFF2-40B4-BE49-F238E27FC236}">
                <a16:creationId xmlns:a16="http://schemas.microsoft.com/office/drawing/2014/main" id="{7D587B06-346F-0C4C-8BFC-796132C4C1FD}"/>
              </a:ext>
            </a:extLst>
          </p:cNvPr>
          <p:cNvSpPr>
            <a:spLocks noGrp="1"/>
          </p:cNvSpPr>
          <p:nvPr>
            <p:ph type="title"/>
          </p:nvPr>
        </p:nvSpPr>
        <p:spPr>
          <a:prstGeom prst="rect">
            <a:avLst/>
          </a:prstGeom>
        </p:spPr>
        <p:txBody>
          <a:bodyPr>
            <a:normAutofit/>
          </a:bodyPr>
          <a:lstStyle/>
          <a:p>
            <a:r>
              <a:rPr lang="en-GB" dirty="0"/>
              <a:t>Table Properties</a:t>
            </a:r>
          </a:p>
        </p:txBody>
      </p:sp>
      <p:graphicFrame>
        <p:nvGraphicFramePr>
          <p:cNvPr id="4" name="Table 3">
            <a:extLst>
              <a:ext uri="{FF2B5EF4-FFF2-40B4-BE49-F238E27FC236}">
                <a16:creationId xmlns:a16="http://schemas.microsoft.com/office/drawing/2014/main" id="{ADC9A0A8-8ED7-1841-AA61-F093FA086AF3}"/>
              </a:ext>
            </a:extLst>
          </p:cNvPr>
          <p:cNvGraphicFramePr>
            <a:graphicFrameLocks noGrp="1"/>
          </p:cNvGraphicFramePr>
          <p:nvPr>
            <p:extLst>
              <p:ext uri="{D42A27DB-BD31-4B8C-83A1-F6EECF244321}">
                <p14:modId xmlns:p14="http://schemas.microsoft.com/office/powerpoint/2010/main" val="1794797080"/>
              </p:ext>
            </p:extLst>
          </p:nvPr>
        </p:nvGraphicFramePr>
        <p:xfrm>
          <a:off x="392806" y="3089538"/>
          <a:ext cx="11404799" cy="2565400"/>
        </p:xfrm>
        <a:graphic>
          <a:graphicData uri="http://schemas.openxmlformats.org/drawingml/2006/table">
            <a:tbl>
              <a:tblPr firstRow="1" bandRow="1">
                <a:tableStyleId>{5C22544A-7EE6-4342-B048-85BDC9FD1C3A}</a:tableStyleId>
              </a:tblPr>
              <a:tblGrid>
                <a:gridCol w="2369840">
                  <a:extLst>
                    <a:ext uri="{9D8B030D-6E8A-4147-A177-3AD203B41FA5}">
                      <a16:colId xmlns:a16="http://schemas.microsoft.com/office/drawing/2014/main" val="3130223323"/>
                    </a:ext>
                  </a:extLst>
                </a:gridCol>
                <a:gridCol w="4112906">
                  <a:extLst>
                    <a:ext uri="{9D8B030D-6E8A-4147-A177-3AD203B41FA5}">
                      <a16:colId xmlns:a16="http://schemas.microsoft.com/office/drawing/2014/main" val="1838959845"/>
                    </a:ext>
                  </a:extLst>
                </a:gridCol>
                <a:gridCol w="4922053">
                  <a:extLst>
                    <a:ext uri="{9D8B030D-6E8A-4147-A177-3AD203B41FA5}">
                      <a16:colId xmlns:a16="http://schemas.microsoft.com/office/drawing/2014/main" val="2128287845"/>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Examples of Possible Values</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caption-side</a:t>
                      </a:r>
                    </a:p>
                  </a:txBody>
                  <a:tcPr/>
                </a:tc>
                <a:tc>
                  <a:txBody>
                    <a:bodyPr/>
                    <a:lstStyle/>
                    <a:p>
                      <a:r>
                        <a:rPr lang="en-GB" dirty="0"/>
                        <a:t>Puts content of table’s &lt;caption&gt; on specified side</a:t>
                      </a:r>
                    </a:p>
                  </a:txBody>
                  <a:tcPr/>
                </a:tc>
                <a:tc>
                  <a:txBody>
                    <a:bodyPr/>
                    <a:lstStyle/>
                    <a:p>
                      <a:r>
                        <a:rPr lang="en-GB" b="1" i="0" dirty="0">
                          <a:latin typeface="Courier New" panose="02070309020205020404" pitchFamily="49" charset="0"/>
                          <a:cs typeface="Courier New" panose="02070309020205020404" pitchFamily="49" charset="0"/>
                        </a:rPr>
                        <a:t>top, bottom</a:t>
                      </a:r>
                    </a:p>
                  </a:txBody>
                  <a:tcPr/>
                </a:tc>
                <a:extLst>
                  <a:ext uri="{0D108BD9-81ED-4DB2-BD59-A6C34878D82A}">
                    <a16:rowId xmlns:a16="http://schemas.microsoft.com/office/drawing/2014/main" val="95102461"/>
                  </a:ext>
                </a:extLst>
              </a:tr>
              <a:tr h="678062">
                <a:tc>
                  <a:txBody>
                    <a:bodyPr/>
                    <a:lstStyle/>
                    <a:p>
                      <a:r>
                        <a:rPr lang="en-GB" b="1" i="0" dirty="0">
                          <a:latin typeface="Courier New" panose="02070309020205020404" pitchFamily="49" charset="0"/>
                          <a:cs typeface="Courier New" panose="02070309020205020404" pitchFamily="49" charset="0"/>
                        </a:rPr>
                        <a:t>empty-cells</a:t>
                      </a:r>
                    </a:p>
                  </a:txBody>
                  <a:tcPr/>
                </a:tc>
                <a:tc>
                  <a:txBody>
                    <a:bodyPr/>
                    <a:lstStyle/>
                    <a:p>
                      <a:r>
                        <a:rPr lang="en-GB" dirty="0"/>
                        <a:t>Sets how browser should render borders and backgrounds around table cells that have no visible content</a:t>
                      </a:r>
                    </a:p>
                  </a:txBody>
                  <a:tcPr/>
                </a:tc>
                <a:tc>
                  <a:txBody>
                    <a:bodyPr/>
                    <a:lstStyle/>
                    <a:p>
                      <a:r>
                        <a:rPr lang="en-GB" b="1" i="0" dirty="0">
                          <a:latin typeface="Courier New" panose="02070309020205020404" pitchFamily="49" charset="0"/>
                          <a:cs typeface="Courier New" panose="02070309020205020404" pitchFamily="49" charset="0"/>
                        </a:rPr>
                        <a:t>show, hide</a:t>
                      </a:r>
                    </a:p>
                  </a:txBody>
                  <a:tcPr/>
                </a:tc>
                <a:extLst>
                  <a:ext uri="{0D108BD9-81ED-4DB2-BD59-A6C34878D82A}">
                    <a16:rowId xmlns:a16="http://schemas.microsoft.com/office/drawing/2014/main" val="2828773328"/>
                  </a:ext>
                </a:extLst>
              </a:tr>
              <a:tr h="370840">
                <a:tc>
                  <a:txBody>
                    <a:bodyPr/>
                    <a:lstStyle/>
                    <a:p>
                      <a:r>
                        <a:rPr lang="en-GB" b="1" i="0" dirty="0">
                          <a:latin typeface="Courier New" panose="02070309020205020404" pitchFamily="49" charset="0"/>
                          <a:cs typeface="Courier New" panose="02070309020205020404" pitchFamily="49" charset="0"/>
                        </a:rPr>
                        <a:t>vertical-align</a:t>
                      </a:r>
                    </a:p>
                  </a:txBody>
                  <a:tcPr/>
                </a:tc>
                <a:tc>
                  <a:txBody>
                    <a:bodyPr/>
                    <a:lstStyle/>
                    <a:p>
                      <a:r>
                        <a:rPr lang="en-GB" dirty="0"/>
                        <a:t>Sets vertical alignment of an inline or table-cell box</a:t>
                      </a:r>
                    </a:p>
                  </a:txBody>
                  <a:tcPr/>
                </a:tc>
                <a:tc>
                  <a:txBody>
                    <a:bodyPr/>
                    <a:lstStyle/>
                    <a:p>
                      <a:r>
                        <a:rPr lang="en-GB" b="1" i="0" dirty="0">
                          <a:latin typeface="Courier New" panose="02070309020205020404" pitchFamily="49" charset="0"/>
                          <a:cs typeface="Courier New" panose="02070309020205020404" pitchFamily="49" charset="0"/>
                        </a:rPr>
                        <a:t>baseline, sub, super, text-top, text-bottom, middle, top, bottom </a:t>
                      </a:r>
                    </a:p>
                  </a:txBody>
                  <a:tcPr/>
                </a:tc>
                <a:extLst>
                  <a:ext uri="{0D108BD9-81ED-4DB2-BD59-A6C34878D82A}">
                    <a16:rowId xmlns:a16="http://schemas.microsoft.com/office/drawing/2014/main" val="2277421352"/>
                  </a:ext>
                </a:extLst>
              </a:tr>
            </a:tbl>
          </a:graphicData>
        </a:graphic>
      </p:graphicFrame>
    </p:spTree>
    <p:extLst>
      <p:ext uri="{BB962C8B-B14F-4D97-AF65-F5344CB8AC3E}">
        <p14:creationId xmlns:p14="http://schemas.microsoft.com/office/powerpoint/2010/main" val="2396588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E82FFD-A883-4748-ACE2-CB0EAE0EF352}"/>
              </a:ext>
            </a:extLst>
          </p:cNvPr>
          <p:cNvSpPr>
            <a:spLocks noGrp="1"/>
          </p:cNvSpPr>
          <p:nvPr>
            <p:ph type="body" sz="quarter" idx="10"/>
          </p:nvPr>
        </p:nvSpPr>
        <p:spPr>
          <a:xfrm>
            <a:off x="514799" y="1557275"/>
            <a:ext cx="11161713" cy="4328725"/>
          </a:xfrm>
          <a:prstGeom prst="rect">
            <a:avLst/>
          </a:prstGeom>
        </p:spPr>
        <p:txBody>
          <a:bodyPr/>
          <a:lstStyle/>
          <a:p>
            <a:pPr marL="0" indent="0">
              <a:lnSpc>
                <a:spcPct val="100000"/>
              </a:lnSpc>
              <a:buNone/>
            </a:pPr>
            <a:r>
              <a:rPr lang="en-GB" sz="2000" dirty="0"/>
              <a:t>The pseudo-class :hover can be applied to </a:t>
            </a:r>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tr</a:t>
            </a:r>
            <a:r>
              <a:rPr lang="en-GB" sz="2000" b="1" dirty="0">
                <a:latin typeface="Courier New" panose="02070309020205020404" pitchFamily="49" charset="0"/>
                <a:cs typeface="Courier New" panose="02070309020205020404" pitchFamily="49" charset="0"/>
              </a:rPr>
              <a:t>&gt;</a:t>
            </a:r>
          </a:p>
          <a:p>
            <a:pPr lvl="1">
              <a:lnSpc>
                <a:spcPct val="100000"/>
              </a:lnSpc>
              <a:buFont typeface="Arial" panose="020B0604020202020204" pitchFamily="34" charset="0"/>
              <a:buChar char="•"/>
            </a:pPr>
            <a:r>
              <a:rPr lang="en-GB" sz="1800" dirty="0"/>
              <a:t>Will change the style of the row dependent on the format set</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0" indent="0">
              <a:lnSpc>
                <a:spcPct val="100000"/>
              </a:lnSpc>
              <a:buNone/>
            </a:pPr>
            <a:r>
              <a:rPr lang="en-GB" sz="2000" dirty="0"/>
              <a:t>Striped tables can be created by using the </a:t>
            </a:r>
            <a:r>
              <a:rPr lang="en-GB" sz="2000" b="1" dirty="0">
                <a:latin typeface="Courier New" panose="02070309020205020404" pitchFamily="49" charset="0"/>
                <a:cs typeface="Courier New" panose="02070309020205020404" pitchFamily="49" charset="0"/>
              </a:rPr>
              <a:t>nth-child </a:t>
            </a:r>
            <a:r>
              <a:rPr lang="en-GB" sz="2000" dirty="0"/>
              <a:t>pseudo-selector and </a:t>
            </a:r>
            <a:r>
              <a:rPr lang="en-GB" sz="2000" b="1" dirty="0">
                <a:latin typeface="Courier New" panose="02070309020205020404" pitchFamily="49" charset="0"/>
                <a:cs typeface="Courier New" panose="02070309020205020404" pitchFamily="49" charset="0"/>
              </a:rPr>
              <a:t>odd</a:t>
            </a:r>
            <a:r>
              <a:rPr lang="en-GB" sz="2000" dirty="0"/>
              <a:t> or </a:t>
            </a:r>
            <a:r>
              <a:rPr lang="en-GB" sz="2000" b="1" dirty="0">
                <a:latin typeface="Courier New" panose="02070309020205020404" pitchFamily="49" charset="0"/>
                <a:cs typeface="Courier New" panose="02070309020205020404" pitchFamily="49" charset="0"/>
              </a:rPr>
              <a:t>even</a:t>
            </a:r>
          </a:p>
          <a:p>
            <a:pPr>
              <a:lnSpc>
                <a:spcPct val="100000"/>
              </a:lnSpc>
              <a:buFont typeface="Arial" panose="020B0604020202020204" pitchFamily="34" charset="0"/>
              <a:buChar char="•"/>
            </a:pPr>
            <a:endParaRPr lang="en-GB" sz="2000" dirty="0"/>
          </a:p>
          <a:p>
            <a:pPr>
              <a:lnSpc>
                <a:spcPct val="100000"/>
              </a:lnSpc>
              <a:buFont typeface="Arial" panose="020B0604020202020204" pitchFamily="34" charset="0"/>
              <a:buChar char="•"/>
            </a:pPr>
            <a:endParaRPr lang="en-GB" sz="2000" dirty="0"/>
          </a:p>
          <a:p>
            <a:pPr marL="0" indent="0">
              <a:lnSpc>
                <a:spcPct val="100000"/>
              </a:lnSpc>
              <a:buNone/>
            </a:pPr>
            <a:r>
              <a:rPr lang="en-GB" sz="2000" dirty="0"/>
              <a:t>Responsive tables can be created to display a horizontal scroll bar if the screen size is too small to display the whole content of the table </a:t>
            </a:r>
          </a:p>
          <a:p>
            <a:pPr lvl="1">
              <a:lnSpc>
                <a:spcPct val="100000"/>
              </a:lnSpc>
              <a:buFont typeface="Arial" panose="020B0604020202020204" pitchFamily="34" charset="0"/>
              <a:buChar char="•"/>
            </a:pPr>
            <a:r>
              <a:rPr lang="en-GB" sz="1800" dirty="0"/>
              <a:t>Add a container around the table and use </a:t>
            </a:r>
            <a:r>
              <a:rPr lang="en-GB" sz="1800" b="1" dirty="0">
                <a:latin typeface="Courier New" panose="02070309020205020404" pitchFamily="49" charset="0"/>
                <a:cs typeface="Courier New" panose="02070309020205020404" pitchFamily="49" charset="0"/>
              </a:rPr>
              <a:t>overflow-x: auto</a:t>
            </a:r>
          </a:p>
        </p:txBody>
      </p:sp>
      <p:sp>
        <p:nvSpPr>
          <p:cNvPr id="3" name="Title 2">
            <a:extLst>
              <a:ext uri="{FF2B5EF4-FFF2-40B4-BE49-F238E27FC236}">
                <a16:creationId xmlns:a16="http://schemas.microsoft.com/office/drawing/2014/main" id="{D8CBA03E-91E4-2C42-9A61-6F8B2EA21802}"/>
              </a:ext>
            </a:extLst>
          </p:cNvPr>
          <p:cNvSpPr>
            <a:spLocks noGrp="1"/>
          </p:cNvSpPr>
          <p:nvPr>
            <p:ph type="title"/>
          </p:nvPr>
        </p:nvSpPr>
        <p:spPr>
          <a:prstGeom prst="rect">
            <a:avLst/>
          </a:prstGeom>
        </p:spPr>
        <p:txBody>
          <a:bodyPr>
            <a:normAutofit/>
          </a:bodyPr>
          <a:lstStyle/>
          <a:p>
            <a:r>
              <a:rPr lang="en-GB" dirty="0"/>
              <a:t>Table Formatting and Interactivity</a:t>
            </a:r>
          </a:p>
        </p:txBody>
      </p:sp>
      <p:sp>
        <p:nvSpPr>
          <p:cNvPr id="4" name="Rectangle 3">
            <a:extLst>
              <a:ext uri="{FF2B5EF4-FFF2-40B4-BE49-F238E27FC236}">
                <a16:creationId xmlns:a16="http://schemas.microsoft.com/office/drawing/2014/main" id="{F9939E35-079D-9349-84F0-7490206BD90F}"/>
              </a:ext>
            </a:extLst>
          </p:cNvPr>
          <p:cNvSpPr/>
          <p:nvPr/>
        </p:nvSpPr>
        <p:spPr>
          <a:xfrm>
            <a:off x="393030" y="2388387"/>
            <a:ext cx="11404800" cy="400110"/>
          </a:xfrm>
          <a:prstGeom prst="rect">
            <a:avLst/>
          </a:prstGeom>
          <a:solidFill>
            <a:schemeClr val="accent6">
              <a:lumMod val="20000"/>
              <a:lumOff val="80000"/>
            </a:schemeClr>
          </a:solidFill>
        </p:spPr>
        <p:txBody>
          <a:bodyPr wrap="square">
            <a:spAutoFit/>
          </a:bodyPr>
          <a:lstStyle/>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tr:hover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hotpink</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958EB0FD-E03C-9B4B-9FC1-D7EC5F2A9C82}"/>
              </a:ext>
            </a:extLst>
          </p:cNvPr>
          <p:cNvSpPr/>
          <p:nvPr/>
        </p:nvSpPr>
        <p:spPr>
          <a:xfrm>
            <a:off x="393600" y="3591947"/>
            <a:ext cx="11404800" cy="400110"/>
          </a:xfrm>
          <a:prstGeom prst="rect">
            <a:avLst/>
          </a:prstGeom>
          <a:solidFill>
            <a:schemeClr val="accent6">
              <a:lumMod val="20000"/>
              <a:lumOff val="80000"/>
            </a:schemeClr>
          </a:solidFill>
        </p:spPr>
        <p:txBody>
          <a:bodyPr wrap="square">
            <a:spAutoFit/>
          </a:bodyPr>
          <a:lstStyle/>
          <a:p>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tr:nth-child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(odd) { background-</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color</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palevioletred</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p>
        </p:txBody>
      </p:sp>
      <p:sp>
        <p:nvSpPr>
          <p:cNvPr id="6" name="Rectangle 5">
            <a:extLst>
              <a:ext uri="{FF2B5EF4-FFF2-40B4-BE49-F238E27FC236}">
                <a16:creationId xmlns:a16="http://schemas.microsoft.com/office/drawing/2014/main" id="{3F4C19FB-D25E-8E45-BD97-E7D9E27ECAF5}"/>
              </a:ext>
            </a:extLst>
          </p:cNvPr>
          <p:cNvSpPr/>
          <p:nvPr/>
        </p:nvSpPr>
        <p:spPr>
          <a:xfrm>
            <a:off x="393030" y="5455612"/>
            <a:ext cx="11404800" cy="1015663"/>
          </a:xfrm>
          <a:prstGeom prst="rect">
            <a:avLst/>
          </a:prstGeom>
          <a:solidFill>
            <a:schemeClr val="accent6">
              <a:lumMod val="20000"/>
              <a:lumOff val="80000"/>
            </a:schemeClr>
          </a:solidFill>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&lt;div style=overflow-x : auto&gt;</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  &lt;table&gt;…table content&lt;/table&gt;</a:t>
            </a:r>
            <a:br>
              <a:rPr lang="en-GB" sz="2000" b="1" dirty="0">
                <a:latin typeface="Source Code Pro" panose="020B0309030403020204" pitchFamily="49" charset="0"/>
                <a:ea typeface="Source Code Pro" panose="020B0309030403020204" pitchFamily="49" charset="0"/>
                <a:cs typeface="Courier New" panose="02070309020205020404" pitchFamily="49" charset="0"/>
              </a:rPr>
            </a:br>
            <a:r>
              <a:rPr lang="en-GB" sz="2000" b="1" dirty="0">
                <a:latin typeface="Source Code Pro" panose="020B0309030403020204" pitchFamily="49" charset="0"/>
                <a:ea typeface="Source Code Pro" panose="020B0309030403020204" pitchFamily="49" charset="0"/>
                <a:cs typeface="Courier New" panose="02070309020205020404" pitchFamily="49" charset="0"/>
              </a:rPr>
              <a:t>&lt;/div&gt;</a:t>
            </a:r>
          </a:p>
        </p:txBody>
      </p:sp>
    </p:spTree>
    <p:extLst>
      <p:ext uri="{BB962C8B-B14F-4D97-AF65-F5344CB8AC3E}">
        <p14:creationId xmlns:p14="http://schemas.microsoft.com/office/powerpoint/2010/main" val="3121997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6E1B95-377E-A64B-A702-775BB9456277}"/>
              </a:ext>
            </a:extLst>
          </p:cNvPr>
          <p:cNvSpPr>
            <a:spLocks noGrp="1"/>
          </p:cNvSpPr>
          <p:nvPr>
            <p:ph type="body" sz="quarter" idx="10"/>
          </p:nvPr>
        </p:nvSpPr>
        <p:spPr/>
        <p:txBody>
          <a:bodyPr/>
          <a:lstStyle/>
          <a:p>
            <a:pPr marL="0" indent="0">
              <a:buNone/>
            </a:pPr>
            <a:r>
              <a:rPr lang="en-GB" sz="2000" dirty="0"/>
              <a:t>Add styling to a table to make it more readable and interactive with </a:t>
            </a:r>
            <a:r>
              <a:rPr lang="en-GB" sz="2000" dirty="0" err="1"/>
              <a:t>hoverable</a:t>
            </a:r>
            <a:r>
              <a:rPr lang="en-GB" sz="2000" dirty="0"/>
              <a:t> rows</a:t>
            </a:r>
          </a:p>
        </p:txBody>
      </p:sp>
      <p:sp>
        <p:nvSpPr>
          <p:cNvPr id="3" name="Title 2">
            <a:extLst>
              <a:ext uri="{FF2B5EF4-FFF2-40B4-BE49-F238E27FC236}">
                <a16:creationId xmlns:a16="http://schemas.microsoft.com/office/drawing/2014/main" id="{B593DDAF-8C8F-D241-A445-8A3B9B7D2D1C}"/>
              </a:ext>
            </a:extLst>
          </p:cNvPr>
          <p:cNvSpPr>
            <a:spLocks noGrp="1"/>
          </p:cNvSpPr>
          <p:nvPr>
            <p:ph type="title"/>
          </p:nvPr>
        </p:nvSpPr>
        <p:spPr/>
        <p:txBody>
          <a:bodyPr>
            <a:normAutofit/>
          </a:bodyPr>
          <a:lstStyle/>
          <a:p>
            <a:r>
              <a:rPr lang="en-GB" dirty="0"/>
              <a:t>Quick Lab 10 – Tables with CSS</a:t>
            </a:r>
          </a:p>
        </p:txBody>
      </p:sp>
    </p:spTree>
    <p:extLst>
      <p:ext uri="{BB962C8B-B14F-4D97-AF65-F5344CB8AC3E}">
        <p14:creationId xmlns:p14="http://schemas.microsoft.com/office/powerpoint/2010/main" val="2404056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891C-1D02-A04E-B9B9-FF16AD707CF4}"/>
              </a:ext>
            </a:extLst>
          </p:cNvPr>
          <p:cNvSpPr>
            <a:spLocks noGrp="1"/>
          </p:cNvSpPr>
          <p:nvPr>
            <p:ph type="ctrTitle"/>
          </p:nvPr>
        </p:nvSpPr>
        <p:spPr/>
        <p:txBody>
          <a:bodyPr/>
          <a:lstStyle/>
          <a:p>
            <a:r>
              <a:rPr lang="en-GB" dirty="0"/>
              <a:t>Animations, Transitions and Transformations</a:t>
            </a:r>
          </a:p>
        </p:txBody>
      </p:sp>
      <p:sp>
        <p:nvSpPr>
          <p:cNvPr id="3" name="Subtitle 2">
            <a:extLst>
              <a:ext uri="{FF2B5EF4-FFF2-40B4-BE49-F238E27FC236}">
                <a16:creationId xmlns:a16="http://schemas.microsoft.com/office/drawing/2014/main" id="{1E469C03-9D66-2943-A44C-62368F25BDE4}"/>
              </a:ext>
            </a:extLst>
          </p:cNvPr>
          <p:cNvSpPr>
            <a:spLocks noGrp="1"/>
          </p:cNvSpPr>
          <p:nvPr>
            <p:ph type="subTitle" idx="1"/>
          </p:nvPr>
        </p:nvSpPr>
        <p:spPr/>
        <p:txBody>
          <a:bodyPr/>
          <a:lstStyle/>
          <a:p>
            <a:pPr marL="0" indent="0">
              <a:buNone/>
            </a:pPr>
            <a:r>
              <a:rPr lang="en-GB" sz="2000" dirty="0"/>
              <a:t>CSS Fundamentals</a:t>
            </a:r>
          </a:p>
        </p:txBody>
      </p:sp>
    </p:spTree>
    <p:extLst>
      <p:ext uri="{BB962C8B-B14F-4D97-AF65-F5344CB8AC3E}">
        <p14:creationId xmlns:p14="http://schemas.microsoft.com/office/powerpoint/2010/main" val="1983829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CEAE7C-AF9D-CD44-8366-9F7F9A062AB2}"/>
              </a:ext>
            </a:extLst>
          </p:cNvPr>
          <p:cNvSpPr>
            <a:spLocks noGrp="1"/>
          </p:cNvSpPr>
          <p:nvPr>
            <p:ph type="body" sz="quarter" idx="10"/>
          </p:nvPr>
        </p:nvSpPr>
        <p:spPr>
          <a:prstGeom prst="rect">
            <a:avLst/>
          </a:prstGeom>
        </p:spPr>
        <p:txBody>
          <a:bodyPr/>
          <a:lstStyle/>
          <a:p>
            <a:pPr marL="0" indent="0">
              <a:lnSpc>
                <a:spcPct val="100000"/>
              </a:lnSpc>
              <a:buNone/>
            </a:pPr>
            <a:r>
              <a:rPr lang="en-GB" sz="2000" dirty="0"/>
              <a:t>Defines and controls the immediate steps in a CSS animation sequence</a:t>
            </a:r>
          </a:p>
          <a:p>
            <a:pPr lvl="1">
              <a:lnSpc>
                <a:spcPct val="100000"/>
              </a:lnSpc>
              <a:buFont typeface="Arial" panose="020B0604020202020204" pitchFamily="34" charset="0"/>
              <a:buChar char="•"/>
            </a:pPr>
            <a:r>
              <a:rPr lang="en-GB" sz="1800" dirty="0"/>
              <a:t>Defines styles for keyframes along animation sequence – name used in </a:t>
            </a:r>
            <a:r>
              <a:rPr lang="en-GB" sz="1800" b="1" dirty="0">
                <a:latin typeface="Courier New" panose="02070309020205020404" pitchFamily="49" charset="0"/>
                <a:cs typeface="Courier New" panose="02070309020205020404" pitchFamily="49" charset="0"/>
              </a:rPr>
              <a:t>animation-name</a:t>
            </a:r>
          </a:p>
          <a:p>
            <a:pPr lvl="1">
              <a:lnSpc>
                <a:spcPct val="100000"/>
              </a:lnSpc>
              <a:buFont typeface="Arial" panose="020B0604020202020204" pitchFamily="34" charset="0"/>
              <a:buChar char="•"/>
            </a:pPr>
            <a:r>
              <a:rPr lang="en-GB" sz="1800" dirty="0"/>
              <a:t>Gives more control over immediate steps than transitions</a:t>
            </a:r>
          </a:p>
          <a:p>
            <a:pPr marL="628650" lvl="1" indent="-17145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C571D7BF-6B65-1E48-940E-5E919906F35E}"/>
              </a:ext>
            </a:extLst>
          </p:cNvPr>
          <p:cNvSpPr>
            <a:spLocks noGrp="1"/>
          </p:cNvSpPr>
          <p:nvPr>
            <p:ph type="title"/>
          </p:nvPr>
        </p:nvSpPr>
        <p:spPr>
          <a:prstGeom prst="rect">
            <a:avLst/>
          </a:prstGeom>
        </p:spPr>
        <p:txBody>
          <a:bodyPr>
            <a:normAutofit/>
          </a:bodyPr>
          <a:lstStyle/>
          <a:p>
            <a:r>
              <a:rPr lang="en-GB" dirty="0"/>
              <a:t>@keyframe at-rule</a:t>
            </a:r>
          </a:p>
        </p:txBody>
      </p:sp>
      <p:sp>
        <p:nvSpPr>
          <p:cNvPr id="4" name="Rectangle 3">
            <a:extLst>
              <a:ext uri="{FF2B5EF4-FFF2-40B4-BE49-F238E27FC236}">
                <a16:creationId xmlns:a16="http://schemas.microsoft.com/office/drawing/2014/main" id="{332B9591-022D-B146-8A90-865035B66E6B}"/>
              </a:ext>
            </a:extLst>
          </p:cNvPr>
          <p:cNvSpPr/>
          <p:nvPr/>
        </p:nvSpPr>
        <p:spPr>
          <a:xfrm>
            <a:off x="392806" y="3225482"/>
            <a:ext cx="11404800" cy="3170099"/>
          </a:xfrm>
          <a:prstGeom prst="rect">
            <a:avLst/>
          </a:prstGeom>
          <a:solidFill>
            <a:srgbClr val="FFD5FE"/>
          </a:solidFill>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@keyframes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slidein</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from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margin-left: 100%;</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width: 300%</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to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margin-left: 0%;</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width: 100%</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a:t>
            </a:r>
          </a:p>
        </p:txBody>
      </p:sp>
    </p:spTree>
    <p:extLst>
      <p:ext uri="{BB962C8B-B14F-4D97-AF65-F5344CB8AC3E}">
        <p14:creationId xmlns:p14="http://schemas.microsoft.com/office/powerpoint/2010/main" val="2772168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60567-9CC4-084A-B8C6-13BCFA60D256}"/>
              </a:ext>
            </a:extLst>
          </p:cNvPr>
          <p:cNvSpPr>
            <a:spLocks noGrp="1"/>
          </p:cNvSpPr>
          <p:nvPr>
            <p:ph type="body" sz="quarter" idx="10"/>
          </p:nvPr>
        </p:nvSpPr>
        <p:spPr>
          <a:prstGeom prst="rect">
            <a:avLst/>
          </a:prstGeom>
        </p:spPr>
        <p:txBody>
          <a:bodyPr/>
          <a:lstStyle/>
          <a:p>
            <a:pPr marL="0" indent="0">
              <a:buNone/>
            </a:pPr>
            <a:r>
              <a:rPr lang="en-GB" sz="2000" dirty="0"/>
              <a:t>Allows animation of CSS properties over time using keyframes and properties below:</a:t>
            </a:r>
          </a:p>
        </p:txBody>
      </p:sp>
      <p:sp>
        <p:nvSpPr>
          <p:cNvPr id="3" name="Title 2">
            <a:extLst>
              <a:ext uri="{FF2B5EF4-FFF2-40B4-BE49-F238E27FC236}">
                <a16:creationId xmlns:a16="http://schemas.microsoft.com/office/drawing/2014/main" id="{DEF10222-3E1F-6944-9659-DF609CA25468}"/>
              </a:ext>
            </a:extLst>
          </p:cNvPr>
          <p:cNvSpPr>
            <a:spLocks noGrp="1"/>
          </p:cNvSpPr>
          <p:nvPr>
            <p:ph type="title"/>
          </p:nvPr>
        </p:nvSpPr>
        <p:spPr>
          <a:prstGeom prst="rect">
            <a:avLst/>
          </a:prstGeom>
        </p:spPr>
        <p:txBody>
          <a:bodyPr>
            <a:normAutofit/>
          </a:bodyPr>
          <a:lstStyle/>
          <a:p>
            <a:r>
              <a:rPr lang="en-GB" dirty="0"/>
              <a:t>Animation Properties (1)</a:t>
            </a:r>
          </a:p>
        </p:txBody>
      </p:sp>
      <p:graphicFrame>
        <p:nvGraphicFramePr>
          <p:cNvPr id="4" name="Table 3">
            <a:extLst>
              <a:ext uri="{FF2B5EF4-FFF2-40B4-BE49-F238E27FC236}">
                <a16:creationId xmlns:a16="http://schemas.microsoft.com/office/drawing/2014/main" id="{FFF1E6F4-C3B2-4B49-BE57-B97F63000C63}"/>
              </a:ext>
            </a:extLst>
          </p:cNvPr>
          <p:cNvGraphicFramePr>
            <a:graphicFrameLocks noGrp="1"/>
          </p:cNvGraphicFramePr>
          <p:nvPr>
            <p:extLst>
              <p:ext uri="{D42A27DB-BD31-4B8C-83A1-F6EECF244321}">
                <p14:modId xmlns:p14="http://schemas.microsoft.com/office/powerpoint/2010/main" val="1888853923"/>
              </p:ext>
            </p:extLst>
          </p:nvPr>
        </p:nvGraphicFramePr>
        <p:xfrm>
          <a:off x="271263" y="2510638"/>
          <a:ext cx="11404799" cy="3479800"/>
        </p:xfrm>
        <a:graphic>
          <a:graphicData uri="http://schemas.openxmlformats.org/drawingml/2006/table">
            <a:tbl>
              <a:tblPr firstRow="1" bandRow="1">
                <a:tableStyleId>{5C22544A-7EE6-4342-B048-85BDC9FD1C3A}</a:tableStyleId>
              </a:tblPr>
              <a:tblGrid>
                <a:gridCol w="3812560">
                  <a:extLst>
                    <a:ext uri="{9D8B030D-6E8A-4147-A177-3AD203B41FA5}">
                      <a16:colId xmlns:a16="http://schemas.microsoft.com/office/drawing/2014/main" val="3130223323"/>
                    </a:ext>
                  </a:extLst>
                </a:gridCol>
                <a:gridCol w="3881120">
                  <a:extLst>
                    <a:ext uri="{9D8B030D-6E8A-4147-A177-3AD203B41FA5}">
                      <a16:colId xmlns:a16="http://schemas.microsoft.com/office/drawing/2014/main" val="1838959845"/>
                    </a:ext>
                  </a:extLst>
                </a:gridCol>
                <a:gridCol w="3711119">
                  <a:extLst>
                    <a:ext uri="{9D8B030D-6E8A-4147-A177-3AD203B41FA5}">
                      <a16:colId xmlns:a16="http://schemas.microsoft.com/office/drawing/2014/main" val="2128287845"/>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Examples of Possible Values</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animation-name</a:t>
                      </a:r>
                    </a:p>
                  </a:txBody>
                  <a:tcPr/>
                </a:tc>
                <a:tc>
                  <a:txBody>
                    <a:bodyPr/>
                    <a:lstStyle/>
                    <a:p>
                      <a:r>
                        <a:rPr lang="en-GB" dirty="0"/>
                        <a:t>Specifies one or more animations that should be applied to an element (defined by </a:t>
                      </a:r>
                      <a:r>
                        <a:rPr lang="en-GB" b="1" dirty="0">
                          <a:latin typeface="Courier New" panose="02070309020205020404" pitchFamily="49" charset="0"/>
                          <a:cs typeface="Courier New" panose="02070309020205020404" pitchFamily="49" charset="0"/>
                        </a:rPr>
                        <a:t>@keyframes</a:t>
                      </a:r>
                      <a:r>
                        <a:rPr lang="en-GB" dirty="0"/>
                        <a:t>)</a:t>
                      </a:r>
                    </a:p>
                  </a:txBody>
                  <a:tcPr/>
                </a:tc>
                <a:tc>
                  <a:txBody>
                    <a:bodyPr/>
                    <a:lstStyle/>
                    <a:p>
                      <a:r>
                        <a:rPr lang="en-GB" b="1" i="0" dirty="0">
                          <a:latin typeface="Courier New" panose="02070309020205020404" pitchFamily="49" charset="0"/>
                          <a:cs typeface="Courier New" panose="02070309020205020404" pitchFamily="49" charset="0"/>
                        </a:rPr>
                        <a:t>none, slide, bounce</a:t>
                      </a:r>
                    </a:p>
                  </a:txBody>
                  <a:tcPr/>
                </a:tc>
                <a:extLst>
                  <a:ext uri="{0D108BD9-81ED-4DB2-BD59-A6C34878D82A}">
                    <a16:rowId xmlns:a16="http://schemas.microsoft.com/office/drawing/2014/main" val="95102461"/>
                  </a:ext>
                </a:extLst>
              </a:tr>
              <a:tr h="183580">
                <a:tc>
                  <a:txBody>
                    <a:bodyPr/>
                    <a:lstStyle/>
                    <a:p>
                      <a:r>
                        <a:rPr lang="en-GB" b="1" i="0" dirty="0">
                          <a:latin typeface="Courier New" panose="02070309020205020404" pitchFamily="49" charset="0"/>
                          <a:cs typeface="Courier New" panose="02070309020205020404" pitchFamily="49" charset="0"/>
                        </a:rPr>
                        <a:t>animation-duration</a:t>
                      </a:r>
                    </a:p>
                  </a:txBody>
                  <a:tcPr/>
                </a:tc>
                <a:tc>
                  <a:txBody>
                    <a:bodyPr/>
                    <a:lstStyle/>
                    <a:p>
                      <a:r>
                        <a:rPr lang="en-GB" dirty="0"/>
                        <a:t>Sets length of time that animation takes to complete one cycle</a:t>
                      </a:r>
                    </a:p>
                  </a:txBody>
                  <a:tcPr/>
                </a:tc>
                <a:tc>
                  <a:txBody>
                    <a:bodyPr/>
                    <a:lstStyle/>
                    <a:p>
                      <a:r>
                        <a:rPr lang="en-GB" b="1" i="0" dirty="0">
                          <a:latin typeface="Courier New" panose="02070309020205020404" pitchFamily="49" charset="0"/>
                          <a:cs typeface="Courier New" panose="02070309020205020404" pitchFamily="49" charset="0"/>
                        </a:rPr>
                        <a:t>0s, 750ms</a:t>
                      </a:r>
                    </a:p>
                  </a:txBody>
                  <a:tcPr/>
                </a:tc>
                <a:extLst>
                  <a:ext uri="{0D108BD9-81ED-4DB2-BD59-A6C34878D82A}">
                    <a16:rowId xmlns:a16="http://schemas.microsoft.com/office/drawing/2014/main" val="2828773328"/>
                  </a:ext>
                </a:extLst>
              </a:tr>
              <a:tr h="370840">
                <a:tc>
                  <a:txBody>
                    <a:bodyPr/>
                    <a:lstStyle/>
                    <a:p>
                      <a:r>
                        <a:rPr lang="en-GB" b="1" i="0" dirty="0">
                          <a:latin typeface="Courier New" panose="02070309020205020404" pitchFamily="49" charset="0"/>
                          <a:cs typeface="Courier New" panose="02070309020205020404" pitchFamily="49" charset="0"/>
                        </a:rPr>
                        <a:t>animation-timing-function</a:t>
                      </a:r>
                    </a:p>
                  </a:txBody>
                  <a:tcPr/>
                </a:tc>
                <a:tc>
                  <a:txBody>
                    <a:bodyPr/>
                    <a:lstStyle/>
                    <a:p>
                      <a:r>
                        <a:rPr lang="en-GB" dirty="0"/>
                        <a:t>Sets how animation should progress over duration of cycle</a:t>
                      </a:r>
                    </a:p>
                  </a:txBody>
                  <a:tcPr/>
                </a:tc>
                <a:tc>
                  <a:txBody>
                    <a:bodyPr/>
                    <a:lstStyle/>
                    <a:p>
                      <a:r>
                        <a:rPr lang="en-GB" b="1" i="0" dirty="0">
                          <a:latin typeface="Courier New" panose="02070309020205020404" pitchFamily="49" charset="0"/>
                          <a:cs typeface="Courier New" panose="02070309020205020404" pitchFamily="49" charset="0"/>
                        </a:rPr>
                        <a:t>Linear, ease-in-out, steps(5, end)</a:t>
                      </a:r>
                    </a:p>
                  </a:txBody>
                  <a:tcPr/>
                </a:tc>
                <a:extLst>
                  <a:ext uri="{0D108BD9-81ED-4DB2-BD59-A6C34878D82A}">
                    <a16:rowId xmlns:a16="http://schemas.microsoft.com/office/drawing/2014/main" val="2277421352"/>
                  </a:ext>
                </a:extLst>
              </a:tr>
              <a:tr h="370840">
                <a:tc>
                  <a:txBody>
                    <a:bodyPr/>
                    <a:lstStyle/>
                    <a:p>
                      <a:r>
                        <a:rPr lang="en-GB" b="1" i="0" dirty="0">
                          <a:latin typeface="Courier New" panose="02070309020205020404" pitchFamily="49" charset="0"/>
                          <a:cs typeface="Courier New" panose="02070309020205020404" pitchFamily="49" charset="0"/>
                        </a:rPr>
                        <a:t>animation-delay</a:t>
                      </a:r>
                    </a:p>
                  </a:txBody>
                  <a:tcPr/>
                </a:tc>
                <a:tc>
                  <a:txBody>
                    <a:bodyPr/>
                    <a:lstStyle/>
                    <a:p>
                      <a:r>
                        <a:rPr lang="en-GB" dirty="0"/>
                        <a:t>Sets when animation should start – immediately, in the future or partway through the animation cycle</a:t>
                      </a:r>
                    </a:p>
                  </a:txBody>
                  <a:tcPr/>
                </a:tc>
                <a:tc>
                  <a:txBody>
                    <a:bodyPr/>
                    <a:lstStyle/>
                    <a:p>
                      <a:r>
                        <a:rPr lang="en-GB" b="1" i="0" dirty="0">
                          <a:latin typeface="Courier New" panose="02070309020205020404" pitchFamily="49" charset="0"/>
                          <a:cs typeface="Courier New" panose="02070309020205020404" pitchFamily="49" charset="0"/>
                        </a:rPr>
                        <a:t>250ms, -2s</a:t>
                      </a:r>
                    </a:p>
                  </a:txBody>
                  <a:tcPr/>
                </a:tc>
                <a:extLst>
                  <a:ext uri="{0D108BD9-81ED-4DB2-BD59-A6C34878D82A}">
                    <a16:rowId xmlns:a16="http://schemas.microsoft.com/office/drawing/2014/main" val="2848507216"/>
                  </a:ext>
                </a:extLst>
              </a:tr>
            </a:tbl>
          </a:graphicData>
        </a:graphic>
      </p:graphicFrame>
    </p:spTree>
    <p:extLst>
      <p:ext uri="{BB962C8B-B14F-4D97-AF65-F5344CB8AC3E}">
        <p14:creationId xmlns:p14="http://schemas.microsoft.com/office/powerpoint/2010/main" val="32808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60567-9CC4-084A-B8C6-13BCFA60D256}"/>
              </a:ext>
            </a:extLst>
          </p:cNvPr>
          <p:cNvSpPr>
            <a:spLocks noGrp="1"/>
          </p:cNvSpPr>
          <p:nvPr>
            <p:ph type="body" sz="quarter" idx="10"/>
          </p:nvPr>
        </p:nvSpPr>
        <p:spPr>
          <a:prstGeom prst="rect">
            <a:avLst/>
          </a:prstGeom>
        </p:spPr>
        <p:txBody>
          <a:bodyPr/>
          <a:lstStyle/>
          <a:p>
            <a:pPr marL="0" indent="0">
              <a:lnSpc>
                <a:spcPct val="100000"/>
              </a:lnSpc>
              <a:buNone/>
            </a:pPr>
            <a:r>
              <a:rPr lang="en-GB" sz="2000" dirty="0"/>
              <a:t>Allows animation of CSS properties over time using keyframes and properties below:</a:t>
            </a:r>
          </a:p>
        </p:txBody>
      </p:sp>
      <p:sp>
        <p:nvSpPr>
          <p:cNvPr id="3" name="Title 2">
            <a:extLst>
              <a:ext uri="{FF2B5EF4-FFF2-40B4-BE49-F238E27FC236}">
                <a16:creationId xmlns:a16="http://schemas.microsoft.com/office/drawing/2014/main" id="{DEF10222-3E1F-6944-9659-DF609CA25468}"/>
              </a:ext>
            </a:extLst>
          </p:cNvPr>
          <p:cNvSpPr>
            <a:spLocks noGrp="1"/>
          </p:cNvSpPr>
          <p:nvPr>
            <p:ph type="title"/>
          </p:nvPr>
        </p:nvSpPr>
        <p:spPr>
          <a:prstGeom prst="rect">
            <a:avLst/>
          </a:prstGeom>
        </p:spPr>
        <p:txBody>
          <a:bodyPr>
            <a:normAutofit/>
          </a:bodyPr>
          <a:lstStyle/>
          <a:p>
            <a:r>
              <a:rPr lang="en-GB" dirty="0"/>
              <a:t>Animation Properties (2)</a:t>
            </a:r>
          </a:p>
        </p:txBody>
      </p:sp>
      <p:graphicFrame>
        <p:nvGraphicFramePr>
          <p:cNvPr id="4" name="Table 3">
            <a:extLst>
              <a:ext uri="{FF2B5EF4-FFF2-40B4-BE49-F238E27FC236}">
                <a16:creationId xmlns:a16="http://schemas.microsoft.com/office/drawing/2014/main" id="{FFF1E6F4-C3B2-4B49-BE57-B97F63000C63}"/>
              </a:ext>
            </a:extLst>
          </p:cNvPr>
          <p:cNvGraphicFramePr>
            <a:graphicFrameLocks noGrp="1"/>
          </p:cNvGraphicFramePr>
          <p:nvPr>
            <p:extLst>
              <p:ext uri="{D42A27DB-BD31-4B8C-83A1-F6EECF244321}">
                <p14:modId xmlns:p14="http://schemas.microsoft.com/office/powerpoint/2010/main" val="2781714363"/>
              </p:ext>
            </p:extLst>
          </p:nvPr>
        </p:nvGraphicFramePr>
        <p:xfrm>
          <a:off x="392806" y="2541621"/>
          <a:ext cx="11404799" cy="3205480"/>
        </p:xfrm>
        <a:graphic>
          <a:graphicData uri="http://schemas.openxmlformats.org/drawingml/2006/table">
            <a:tbl>
              <a:tblPr firstRow="1" bandRow="1">
                <a:tableStyleId>{5C22544A-7EE6-4342-B048-85BDC9FD1C3A}</a:tableStyleId>
              </a:tblPr>
              <a:tblGrid>
                <a:gridCol w="3812560">
                  <a:extLst>
                    <a:ext uri="{9D8B030D-6E8A-4147-A177-3AD203B41FA5}">
                      <a16:colId xmlns:a16="http://schemas.microsoft.com/office/drawing/2014/main" val="3130223323"/>
                    </a:ext>
                  </a:extLst>
                </a:gridCol>
                <a:gridCol w="3881120">
                  <a:extLst>
                    <a:ext uri="{9D8B030D-6E8A-4147-A177-3AD203B41FA5}">
                      <a16:colId xmlns:a16="http://schemas.microsoft.com/office/drawing/2014/main" val="1838959845"/>
                    </a:ext>
                  </a:extLst>
                </a:gridCol>
                <a:gridCol w="3711119">
                  <a:extLst>
                    <a:ext uri="{9D8B030D-6E8A-4147-A177-3AD203B41FA5}">
                      <a16:colId xmlns:a16="http://schemas.microsoft.com/office/drawing/2014/main" val="2128287845"/>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Examples of Possible Values</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animation-iteration-count</a:t>
                      </a:r>
                    </a:p>
                  </a:txBody>
                  <a:tcPr/>
                </a:tc>
                <a:tc>
                  <a:txBody>
                    <a:bodyPr/>
                    <a:lstStyle/>
                    <a:p>
                      <a:r>
                        <a:rPr lang="en-GB" dirty="0"/>
                        <a:t>Specifies number of times animation should play before stopping</a:t>
                      </a:r>
                    </a:p>
                  </a:txBody>
                  <a:tcPr/>
                </a:tc>
                <a:tc>
                  <a:txBody>
                    <a:bodyPr/>
                    <a:lstStyle/>
                    <a:p>
                      <a:r>
                        <a:rPr lang="en-GB" b="1" i="0" dirty="0">
                          <a:latin typeface="Courier New" panose="02070309020205020404" pitchFamily="49" charset="0"/>
                          <a:cs typeface="Courier New" panose="02070309020205020404" pitchFamily="49" charset="0"/>
                        </a:rPr>
                        <a:t>0, 2, 3.2</a:t>
                      </a:r>
                    </a:p>
                  </a:txBody>
                  <a:tcPr/>
                </a:tc>
                <a:extLst>
                  <a:ext uri="{0D108BD9-81ED-4DB2-BD59-A6C34878D82A}">
                    <a16:rowId xmlns:a16="http://schemas.microsoft.com/office/drawing/2014/main" val="2160788845"/>
                  </a:ext>
                </a:extLst>
              </a:tr>
              <a:tr h="370840">
                <a:tc>
                  <a:txBody>
                    <a:bodyPr/>
                    <a:lstStyle/>
                    <a:p>
                      <a:r>
                        <a:rPr lang="en-GB" b="1" i="0" dirty="0">
                          <a:latin typeface="Courier New" panose="02070309020205020404" pitchFamily="49" charset="0"/>
                          <a:cs typeface="Courier New" panose="02070309020205020404" pitchFamily="49" charset="0"/>
                        </a:rPr>
                        <a:t>animation-direction</a:t>
                      </a:r>
                    </a:p>
                  </a:txBody>
                  <a:tcPr/>
                </a:tc>
                <a:tc>
                  <a:txBody>
                    <a:bodyPr/>
                    <a:lstStyle/>
                    <a:p>
                      <a:r>
                        <a:rPr lang="en-GB" dirty="0"/>
                        <a:t>States whether animation should play forwards, backwards or alternate</a:t>
                      </a:r>
                    </a:p>
                  </a:txBody>
                  <a:tcPr/>
                </a:tc>
                <a:tc>
                  <a:txBody>
                    <a:bodyPr/>
                    <a:lstStyle/>
                    <a:p>
                      <a:r>
                        <a:rPr lang="en-GB" b="1" i="0" dirty="0">
                          <a:latin typeface="Courier New" panose="02070309020205020404" pitchFamily="49" charset="0"/>
                          <a:cs typeface="Courier New" panose="02070309020205020404" pitchFamily="49" charset="0"/>
                        </a:rPr>
                        <a:t>normal, reverse, alternate, </a:t>
                      </a:r>
                      <a:br>
                        <a:rPr lang="en-GB" b="1" i="0" dirty="0">
                          <a:latin typeface="Courier New" panose="02070309020205020404" pitchFamily="49" charset="0"/>
                          <a:cs typeface="Courier New" panose="02070309020205020404" pitchFamily="49" charset="0"/>
                        </a:rPr>
                      </a:br>
                      <a:r>
                        <a:rPr lang="en-GB" b="1" i="0" dirty="0">
                          <a:latin typeface="Courier New" panose="02070309020205020404" pitchFamily="49" charset="0"/>
                          <a:cs typeface="Courier New" panose="02070309020205020404" pitchFamily="49" charset="0"/>
                        </a:rPr>
                        <a:t>alternate-reverse</a:t>
                      </a:r>
                    </a:p>
                  </a:txBody>
                  <a:tcPr/>
                </a:tc>
                <a:extLst>
                  <a:ext uri="{0D108BD9-81ED-4DB2-BD59-A6C34878D82A}">
                    <a16:rowId xmlns:a16="http://schemas.microsoft.com/office/drawing/2014/main" val="2678287950"/>
                  </a:ext>
                </a:extLst>
              </a:tr>
              <a:tr h="370840">
                <a:tc>
                  <a:txBody>
                    <a:bodyPr/>
                    <a:lstStyle/>
                    <a:p>
                      <a:r>
                        <a:rPr lang="en-GB" b="1" i="0" dirty="0">
                          <a:latin typeface="Courier New" panose="02070309020205020404" pitchFamily="49" charset="0"/>
                          <a:cs typeface="Courier New" panose="02070309020205020404" pitchFamily="49" charset="0"/>
                        </a:rPr>
                        <a:t>animation-fill-mode</a:t>
                      </a:r>
                    </a:p>
                  </a:txBody>
                  <a:tcPr/>
                </a:tc>
                <a:tc>
                  <a:txBody>
                    <a:bodyPr/>
                    <a:lstStyle/>
                    <a:p>
                      <a:r>
                        <a:rPr lang="en-GB" dirty="0"/>
                        <a:t>Sets how animation should apply styles to target before and after</a:t>
                      </a:r>
                    </a:p>
                  </a:txBody>
                  <a:tcPr/>
                </a:tc>
                <a:tc>
                  <a:txBody>
                    <a:bodyPr/>
                    <a:lstStyle/>
                    <a:p>
                      <a:r>
                        <a:rPr lang="en-GB" b="1" i="0" dirty="0">
                          <a:latin typeface="Courier New" panose="02070309020205020404" pitchFamily="49" charset="0"/>
                          <a:cs typeface="Courier New" panose="02070309020205020404" pitchFamily="49" charset="0"/>
                        </a:rPr>
                        <a:t>none, forwards, backwards, both</a:t>
                      </a:r>
                    </a:p>
                  </a:txBody>
                  <a:tcPr/>
                </a:tc>
                <a:extLst>
                  <a:ext uri="{0D108BD9-81ED-4DB2-BD59-A6C34878D82A}">
                    <a16:rowId xmlns:a16="http://schemas.microsoft.com/office/drawing/2014/main" val="1242553506"/>
                  </a:ext>
                </a:extLst>
              </a:tr>
              <a:tr h="370840">
                <a:tc>
                  <a:txBody>
                    <a:bodyPr/>
                    <a:lstStyle/>
                    <a:p>
                      <a:r>
                        <a:rPr lang="en-GB" b="1" i="0" dirty="0">
                          <a:latin typeface="Courier New" panose="02070309020205020404" pitchFamily="49" charset="0"/>
                          <a:cs typeface="Courier New" panose="02070309020205020404" pitchFamily="49" charset="0"/>
                        </a:rPr>
                        <a:t>animation-play-state</a:t>
                      </a:r>
                    </a:p>
                  </a:txBody>
                  <a:tcPr/>
                </a:tc>
                <a:tc>
                  <a:txBody>
                    <a:bodyPr/>
                    <a:lstStyle/>
                    <a:p>
                      <a:r>
                        <a:rPr lang="en-GB" dirty="0"/>
                        <a:t>Sets whether animation is playing or paused</a:t>
                      </a:r>
                    </a:p>
                  </a:txBody>
                  <a:tcPr/>
                </a:tc>
                <a:tc>
                  <a:txBody>
                    <a:bodyPr/>
                    <a:lstStyle/>
                    <a:p>
                      <a:r>
                        <a:rPr lang="en-GB" b="1" i="0" dirty="0">
                          <a:latin typeface="Courier New" panose="02070309020205020404" pitchFamily="49" charset="0"/>
                          <a:cs typeface="Courier New" panose="02070309020205020404" pitchFamily="49" charset="0"/>
                        </a:rPr>
                        <a:t>paused, running</a:t>
                      </a:r>
                    </a:p>
                  </a:txBody>
                  <a:tcPr/>
                </a:tc>
                <a:extLst>
                  <a:ext uri="{0D108BD9-81ED-4DB2-BD59-A6C34878D82A}">
                    <a16:rowId xmlns:a16="http://schemas.microsoft.com/office/drawing/2014/main" val="3678859646"/>
                  </a:ext>
                </a:extLst>
              </a:tr>
            </a:tbl>
          </a:graphicData>
        </a:graphic>
      </p:graphicFrame>
    </p:spTree>
    <p:extLst>
      <p:ext uri="{BB962C8B-B14F-4D97-AF65-F5344CB8AC3E}">
        <p14:creationId xmlns:p14="http://schemas.microsoft.com/office/powerpoint/2010/main" val="144869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sz="quarter" idx="10"/>
          </p:nvPr>
        </p:nvSpPr>
        <p:spPr>
          <a:prstGeom prst="rect">
            <a:avLst/>
          </a:prstGeom>
        </p:spPr>
        <p:txBody>
          <a:bodyPr/>
          <a:lstStyle/>
          <a:p>
            <a:pPr>
              <a:lnSpc>
                <a:spcPct val="100000"/>
              </a:lnSpc>
              <a:spcBef>
                <a:spcPts val="600"/>
              </a:spcBef>
              <a:buFont typeface="Arial" panose="020B0604020202020204" pitchFamily="34" charset="0"/>
              <a:buChar char="•"/>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style</a:t>
            </a:r>
            <a:r>
              <a:rPr lang="en-US" altLang="en-US" sz="2000" dirty="0"/>
              <a:t> attribute can be used on any HTML tag</a:t>
            </a:r>
          </a:p>
          <a:p>
            <a:pPr>
              <a:lnSpc>
                <a:spcPct val="100000"/>
              </a:lnSpc>
              <a:spcBef>
                <a:spcPts val="600"/>
              </a:spcBef>
              <a:buFont typeface="Arial" panose="020B0604020202020204" pitchFamily="34" charset="0"/>
              <a:buChar char="•"/>
            </a:pPr>
            <a:r>
              <a:rPr lang="en-US" altLang="en-US" sz="2000" dirty="0"/>
              <a:t>Affects that HTML tag only</a:t>
            </a:r>
          </a:p>
        </p:txBody>
      </p:sp>
      <p:sp>
        <p:nvSpPr>
          <p:cNvPr id="29698" name="Rectangle 2"/>
          <p:cNvSpPr>
            <a:spLocks noGrp="1" noChangeArrowheads="1"/>
          </p:cNvSpPr>
          <p:nvPr>
            <p:ph type="title"/>
          </p:nvPr>
        </p:nvSpPr>
        <p:spPr>
          <a:prstGeom prst="rect">
            <a:avLst/>
          </a:prstGeom>
        </p:spPr>
        <p:txBody>
          <a:bodyPr>
            <a:normAutofit/>
          </a:bodyPr>
          <a:lstStyle/>
          <a:p>
            <a:r>
              <a:rPr lang="en-US" dirty="0"/>
              <a:t>Inline Styles</a:t>
            </a:r>
          </a:p>
        </p:txBody>
      </p:sp>
      <p:sp>
        <p:nvSpPr>
          <p:cNvPr id="30724" name="Rectangle 4"/>
          <p:cNvSpPr>
            <a:spLocks noChangeArrowheads="1"/>
          </p:cNvSpPr>
          <p:nvPr/>
        </p:nvSpPr>
        <p:spPr bwMode="auto">
          <a:xfrm>
            <a:off x="392806" y="3307645"/>
            <a:ext cx="11404799" cy="2246769"/>
          </a:xfrm>
          <a:prstGeom prst="rect">
            <a:avLst/>
          </a:prstGeom>
          <a:solidFill>
            <a:schemeClr val="tx2">
              <a:lumMod val="20000"/>
              <a:lumOff val="80000"/>
            </a:schemeClr>
          </a:solidFill>
        </p:spPr>
        <p:txBody>
          <a:bodyPr wrap="square" rtlCol="0">
            <a:spAutoFit/>
          </a:bodyPr>
          <a:lstStyle/>
          <a:p>
            <a:r>
              <a:rPr lang="en-US" altLang="en-US" sz="2000" b="1" dirty="0">
                <a:latin typeface="Source Code Pro" panose="020B0309030403020204" pitchFamily="49" charset="0"/>
                <a:ea typeface="Source Code Pro" panose="020B0309030403020204" pitchFamily="49" charset="0"/>
                <a:cs typeface="Courier New" pitchFamily="49" charset="0"/>
              </a:rPr>
              <a:t>&lt;p style="margin-left: 1in; margin-right: 1in; line-height:200%"&gt;</a:t>
            </a:r>
          </a:p>
          <a:p>
            <a:r>
              <a:rPr lang="en-US" altLang="en-US" sz="2000" b="1" dirty="0">
                <a:latin typeface="Source Code Pro" panose="020B0309030403020204" pitchFamily="49" charset="0"/>
                <a:ea typeface="Source Code Pro" panose="020B0309030403020204" pitchFamily="49" charset="0"/>
                <a:cs typeface="Courier New" pitchFamily="49" charset="0"/>
              </a:rPr>
              <a:t>  This text will be shown with one-inch left and right margins, and </a:t>
            </a:r>
            <a:br>
              <a:rPr lang="en-US" altLang="en-US" sz="2000" b="1" dirty="0">
                <a:latin typeface="Source Code Pro" panose="020B0309030403020204" pitchFamily="49" charset="0"/>
                <a:ea typeface="Source Code Pro" panose="020B0309030403020204" pitchFamily="49" charset="0"/>
                <a:cs typeface="Courier New" pitchFamily="49" charset="0"/>
              </a:rPr>
            </a:br>
            <a:r>
              <a:rPr lang="en-US" altLang="en-US" sz="2000" b="1" dirty="0">
                <a:latin typeface="Source Code Pro" panose="020B0309030403020204" pitchFamily="49" charset="0"/>
                <a:ea typeface="Source Code Pro" panose="020B0309030403020204" pitchFamily="49" charset="0"/>
                <a:cs typeface="Courier New" pitchFamily="49" charset="0"/>
              </a:rPr>
              <a:t>  double-spaced.</a:t>
            </a:r>
          </a:p>
          <a:p>
            <a:r>
              <a:rPr lang="en-US" altLang="en-US" sz="2000" b="1" dirty="0">
                <a:latin typeface="Source Code Pro" panose="020B0309030403020204" pitchFamily="49" charset="0"/>
                <a:ea typeface="Source Code Pro" panose="020B0309030403020204" pitchFamily="49" charset="0"/>
                <a:cs typeface="Courier New" pitchFamily="49" charset="0"/>
              </a:rPr>
              <a:t>&lt;/p&gt;</a:t>
            </a:r>
          </a:p>
          <a:p>
            <a:r>
              <a:rPr lang="en-US" altLang="en-US" sz="2000" b="1" dirty="0">
                <a:latin typeface="Source Code Pro" panose="020B0309030403020204" pitchFamily="49" charset="0"/>
                <a:ea typeface="Source Code Pro" panose="020B0309030403020204" pitchFamily="49" charset="0"/>
                <a:cs typeface="Courier New" pitchFamily="49" charset="0"/>
              </a:rPr>
              <a:t>&lt;p&gt;</a:t>
            </a:r>
          </a:p>
          <a:p>
            <a:r>
              <a:rPr lang="en-US" altLang="en-US" sz="2000" b="1" dirty="0">
                <a:latin typeface="Source Code Pro" panose="020B0309030403020204" pitchFamily="49" charset="0"/>
                <a:ea typeface="Source Code Pro" panose="020B0309030403020204" pitchFamily="49" charset="0"/>
                <a:cs typeface="Courier New" pitchFamily="49" charset="0"/>
              </a:rPr>
              <a:t>  This text is formatted as normal for &amp;</a:t>
            </a:r>
            <a:r>
              <a:rPr lang="en-US" altLang="en-US" sz="2000" b="1" dirty="0" err="1">
                <a:latin typeface="Source Code Pro" panose="020B0309030403020204" pitchFamily="49" charset="0"/>
                <a:ea typeface="Source Code Pro" panose="020B0309030403020204" pitchFamily="49" charset="0"/>
                <a:cs typeface="Courier New" pitchFamily="49" charset="0"/>
              </a:rPr>
              <a:t>lt;p&amp;gt</a:t>
            </a:r>
            <a:r>
              <a:rPr lang="en-US" altLang="en-US" sz="2000" b="1" dirty="0">
                <a:latin typeface="Source Code Pro" panose="020B0309030403020204" pitchFamily="49" charset="0"/>
                <a:ea typeface="Source Code Pro" panose="020B0309030403020204" pitchFamily="49" charset="0"/>
                <a:cs typeface="Courier New" pitchFamily="49" charset="0"/>
              </a:rPr>
              <a:t>; tags.</a:t>
            </a:r>
          </a:p>
          <a:p>
            <a:r>
              <a:rPr lang="en-US" altLang="en-US" sz="2000" b="1" dirty="0">
                <a:latin typeface="Source Code Pro" panose="020B0309030403020204" pitchFamily="49" charset="0"/>
                <a:ea typeface="Source Code Pro" panose="020B0309030403020204" pitchFamily="49" charset="0"/>
                <a:cs typeface="Courier New" pitchFamily="49" charset="0"/>
              </a:rPr>
              <a:t>&lt;/p&gt;</a:t>
            </a:r>
          </a:p>
        </p:txBody>
      </p:sp>
    </p:spTree>
    <p:extLst>
      <p:ext uri="{BB962C8B-B14F-4D97-AF65-F5344CB8AC3E}">
        <p14:creationId xmlns:p14="http://schemas.microsoft.com/office/powerpoint/2010/main" val="1208708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261CA-DA25-A54E-A893-1B22D28FC401}"/>
              </a:ext>
            </a:extLst>
          </p:cNvPr>
          <p:cNvSpPr>
            <a:spLocks noGrp="1"/>
          </p:cNvSpPr>
          <p:nvPr>
            <p:ph type="body" sz="quarter" idx="10"/>
          </p:nvPr>
        </p:nvSpPr>
        <p:spPr>
          <a:prstGeom prst="rect">
            <a:avLst/>
          </a:prstGeom>
        </p:spPr>
        <p:txBody>
          <a:bodyPr/>
          <a:lstStyle/>
          <a:p>
            <a:pPr marL="0" indent="0">
              <a:lnSpc>
                <a:spcPct val="100000"/>
              </a:lnSpc>
              <a:buNone/>
            </a:pPr>
            <a:r>
              <a:rPr lang="en-GB" dirty="0"/>
              <a:t>Shorthand </a:t>
            </a:r>
            <a:r>
              <a:rPr lang="en-GB" b="1" dirty="0">
                <a:latin typeface="Courier New" panose="02070309020205020404" pitchFamily="49" charset="0"/>
                <a:cs typeface="Courier New" panose="02070309020205020404" pitchFamily="49" charset="0"/>
              </a:rPr>
              <a:t>animation</a:t>
            </a:r>
            <a:r>
              <a:rPr lang="en-GB" dirty="0"/>
              <a:t> can be used to specify  all properties:</a:t>
            </a:r>
          </a:p>
          <a:p>
            <a:pPr marL="0" indent="0">
              <a:lnSpc>
                <a:spcPct val="100000"/>
              </a:lnSpc>
              <a:buNone/>
            </a:pPr>
            <a:endParaRPr lang="en-GB" dirty="0"/>
          </a:p>
          <a:p>
            <a:pPr marL="0" indent="0">
              <a:lnSpc>
                <a:spcPct val="100000"/>
              </a:lnSpc>
              <a:buNone/>
            </a:pPr>
            <a:r>
              <a:rPr lang="en-GB" dirty="0"/>
              <a:t>Order:</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duration | timing-function |  delay | iteration-count | direction | fill-mode | play-state | name</a:t>
            </a:r>
          </a:p>
          <a:p>
            <a:pPr lvl="1">
              <a:lnSpc>
                <a:spcPct val="100000"/>
              </a:lnSpc>
              <a:buFont typeface="Arial" panose="020B0604020202020204" pitchFamily="34" charset="0"/>
              <a:buChar char="•"/>
            </a:pPr>
            <a:endParaRPr lang="en-GB" sz="1800" b="1" dirty="0">
              <a:latin typeface="Courier New" panose="02070309020205020404" pitchFamily="49" charset="0"/>
              <a:cs typeface="Courier New" panose="02070309020205020404" pitchFamily="49" charset="0"/>
            </a:endParaRPr>
          </a:p>
          <a:p>
            <a:pPr lvl="1">
              <a:lnSpc>
                <a:spcPct val="100000"/>
              </a:lnSpc>
              <a:buFont typeface="Arial" panose="020B0604020202020204" pitchFamily="34" charset="0"/>
              <a:buChar char="•"/>
            </a:pPr>
            <a:endParaRPr lang="en-GB" sz="1800" b="1" dirty="0">
              <a:latin typeface="Courier New" panose="02070309020205020404" pitchFamily="49" charset="0"/>
              <a:cs typeface="Courier New" panose="02070309020205020404" pitchFamily="49" charset="0"/>
            </a:endParaRPr>
          </a:p>
          <a:p>
            <a:pPr lvl="1">
              <a:lnSpc>
                <a:spcPct val="100000"/>
              </a:lnSpc>
              <a:buFont typeface="Arial" panose="020B0604020202020204" pitchFamily="34" charset="0"/>
              <a:buChar char="•"/>
            </a:pPr>
            <a:r>
              <a:rPr lang="en-GB" sz="1800" dirty="0">
                <a:cs typeface="Courier New" panose="02070309020205020404" pitchFamily="49" charset="0"/>
              </a:rPr>
              <a:t>Would run an animation that lasted for 3 seconds after a delay of 1 second, easing in, running twice in reverse starting paused and using the </a:t>
            </a:r>
            <a:r>
              <a:rPr lang="en-GB" sz="1800" b="1" dirty="0" err="1">
                <a:latin typeface="Courier New" panose="02070309020205020404" pitchFamily="49" charset="0"/>
                <a:cs typeface="Courier New" panose="02070309020205020404" pitchFamily="49" charset="0"/>
              </a:rPr>
              <a:t>slidein</a:t>
            </a:r>
            <a:r>
              <a:rPr lang="en-GB" sz="1800" dirty="0">
                <a:cs typeface="Courier New" panose="02070309020205020404" pitchFamily="49" charset="0"/>
              </a:rPr>
              <a:t> definition</a:t>
            </a:r>
          </a:p>
        </p:txBody>
      </p:sp>
      <p:sp>
        <p:nvSpPr>
          <p:cNvPr id="3" name="Title 2">
            <a:extLst>
              <a:ext uri="{FF2B5EF4-FFF2-40B4-BE49-F238E27FC236}">
                <a16:creationId xmlns:a16="http://schemas.microsoft.com/office/drawing/2014/main" id="{4E005A9F-5E7B-E441-AB0F-9B86FF459A40}"/>
              </a:ext>
            </a:extLst>
          </p:cNvPr>
          <p:cNvSpPr>
            <a:spLocks noGrp="1"/>
          </p:cNvSpPr>
          <p:nvPr>
            <p:ph type="title"/>
          </p:nvPr>
        </p:nvSpPr>
        <p:spPr>
          <a:prstGeom prst="rect">
            <a:avLst/>
          </a:prstGeom>
        </p:spPr>
        <p:txBody>
          <a:bodyPr>
            <a:normAutofit/>
          </a:bodyPr>
          <a:lstStyle/>
          <a:p>
            <a:r>
              <a:rPr lang="en-GB" dirty="0"/>
              <a:t>Animation Properties (3)</a:t>
            </a:r>
          </a:p>
        </p:txBody>
      </p:sp>
      <p:sp>
        <p:nvSpPr>
          <p:cNvPr id="4" name="Rectangle 3">
            <a:extLst>
              <a:ext uri="{FF2B5EF4-FFF2-40B4-BE49-F238E27FC236}">
                <a16:creationId xmlns:a16="http://schemas.microsoft.com/office/drawing/2014/main" id="{17B59F04-EA9B-BB40-B63F-D8A20C7D5CB3}"/>
              </a:ext>
            </a:extLst>
          </p:cNvPr>
          <p:cNvSpPr/>
          <p:nvPr/>
        </p:nvSpPr>
        <p:spPr>
          <a:xfrm>
            <a:off x="514350" y="2592889"/>
            <a:ext cx="11404800" cy="400110"/>
          </a:xfrm>
          <a:prstGeom prst="rect">
            <a:avLst/>
          </a:prstGeom>
          <a:solidFill>
            <a:srgbClr val="FFD5FE"/>
          </a:solidFill>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animation: 3s ease-in 1s 2 reverse both paused </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slidein</a:t>
            </a:r>
            <a:endParaRPr lang="en-GB" sz="2000" b="1" dirty="0">
              <a:latin typeface="Source Code Pro" panose="020B0309030403020204" pitchFamily="49" charset="0"/>
              <a:ea typeface="Source Code Pro" panose="020B0309030403020204" pitchFamily="49" charset="0"/>
              <a:cs typeface="Courier New" panose="02070309020205020404" pitchFamily="49" charset="0"/>
            </a:endParaRPr>
          </a:p>
        </p:txBody>
      </p:sp>
      <p:sp>
        <p:nvSpPr>
          <p:cNvPr id="6" name="Action Button: Custom 5">
            <a:hlinkClick r:id="rId3" highlightClick="1"/>
            <a:extLst>
              <a:ext uri="{FF2B5EF4-FFF2-40B4-BE49-F238E27FC236}">
                <a16:creationId xmlns:a16="http://schemas.microsoft.com/office/drawing/2014/main" id="{EC16D64F-1664-2E4D-AA99-6508480A8F30}"/>
              </a:ext>
            </a:extLst>
          </p:cNvPr>
          <p:cNvSpPr/>
          <p:nvPr/>
        </p:nvSpPr>
        <p:spPr>
          <a:xfrm>
            <a:off x="6884670" y="5289400"/>
            <a:ext cx="1889760" cy="1193200"/>
          </a:xfrm>
          <a:prstGeom prst="actionButtonBlank">
            <a:avLst/>
          </a:prstGeom>
          <a:solidFill>
            <a:srgbClr val="FFD5FE"/>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4000" b="1" dirty="0">
                <a:ln/>
                <a:solidFill>
                  <a:schemeClr val="accent3"/>
                </a:solidFill>
                <a:cs typeface="Arial" pitchFamily="34" charset="0"/>
              </a:rPr>
              <a:t>PLAY</a:t>
            </a:r>
            <a:endParaRPr lang="en-GB" sz="1600" b="1" dirty="0">
              <a:ln/>
              <a:solidFill>
                <a:schemeClr val="accent3"/>
              </a:solidFill>
              <a:cs typeface="Arial" pitchFamily="34" charset="0"/>
            </a:endParaRPr>
          </a:p>
        </p:txBody>
      </p:sp>
    </p:spTree>
    <p:extLst>
      <p:ext uri="{BB962C8B-B14F-4D97-AF65-F5344CB8AC3E}">
        <p14:creationId xmlns:p14="http://schemas.microsoft.com/office/powerpoint/2010/main" val="5451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sz="quarter" idx="10"/>
          </p:nvPr>
        </p:nvSpPr>
        <p:spPr>
          <a:xfrm>
            <a:off x="514799" y="1491895"/>
            <a:ext cx="11161713" cy="4328725"/>
          </a:xfrm>
          <a:prstGeom prst="rect">
            <a:avLst/>
          </a:prstGeom>
        </p:spPr>
        <p:txBody>
          <a:bodyPr>
            <a:normAutofit fontScale="92500" lnSpcReduction="10000"/>
          </a:bodyPr>
          <a:lstStyle/>
          <a:p>
            <a:pPr marL="0" indent="0">
              <a:lnSpc>
                <a:spcPct val="100000"/>
              </a:lnSpc>
              <a:spcBef>
                <a:spcPts val="1200"/>
              </a:spcBef>
              <a:buNone/>
            </a:pPr>
            <a:r>
              <a:rPr lang="en-GB" sz="2000" dirty="0"/>
              <a:t>CSS3 allows you to define transitions for property changes</a:t>
            </a:r>
          </a:p>
          <a:p>
            <a:pPr lvl="1">
              <a:lnSpc>
                <a:spcPct val="100000"/>
              </a:lnSpc>
              <a:buFont typeface="Arial" panose="020B0604020202020204" pitchFamily="34" charset="0"/>
              <a:buChar char="•"/>
            </a:pPr>
            <a:r>
              <a:rPr lang="en-GB" sz="1800" dirty="0"/>
              <a:t>E.g. when a user hovers over an element, change its size to XXX over a period of YYY</a:t>
            </a:r>
          </a:p>
          <a:p>
            <a:pPr lvl="1">
              <a:lnSpc>
                <a:spcPct val="100000"/>
              </a:lnSpc>
              <a:buFont typeface="Arial" panose="020B0604020202020204" pitchFamily="34" charset="0"/>
              <a:buChar char="•"/>
            </a:pPr>
            <a:r>
              <a:rPr lang="en-GB" sz="1800" dirty="0"/>
              <a:t>The transition kicks in automatically on the property value changes</a:t>
            </a:r>
          </a:p>
          <a:p>
            <a:pPr marL="0" indent="0">
              <a:lnSpc>
                <a:spcPct val="100000"/>
              </a:lnSpc>
              <a:spcBef>
                <a:spcPts val="1200"/>
              </a:spcBef>
              <a:buNone/>
            </a:pPr>
            <a:r>
              <a:rPr lang="en-GB" sz="2000" dirty="0"/>
              <a:t>To define a simple transition in a CSS rule:</a:t>
            </a:r>
          </a:p>
          <a:p>
            <a:pPr lvl="1">
              <a:lnSpc>
                <a:spcPct val="100000"/>
              </a:lnSpc>
              <a:buFont typeface="Arial" panose="020B0604020202020204" pitchFamily="34" charset="0"/>
              <a:buChar char="•"/>
            </a:pPr>
            <a:r>
              <a:rPr lang="en-GB" sz="1800" dirty="0"/>
              <a:t>Set the </a:t>
            </a:r>
            <a:r>
              <a:rPr lang="en-GB" sz="1800" b="1" dirty="0"/>
              <a:t>transition</a:t>
            </a:r>
            <a:r>
              <a:rPr lang="en-GB" sz="1800" dirty="0"/>
              <a:t> property </a:t>
            </a:r>
          </a:p>
          <a:p>
            <a:pPr lvl="1">
              <a:lnSpc>
                <a:spcPct val="100000"/>
              </a:lnSpc>
              <a:buFont typeface="Arial" panose="020B0604020202020204" pitchFamily="34" charset="0"/>
              <a:buChar char="•"/>
            </a:pPr>
            <a:r>
              <a:rPr lang="en-GB" sz="1800" dirty="0"/>
              <a:t>Specify the property to vary and the duration of the transition</a:t>
            </a:r>
          </a:p>
          <a:p>
            <a:pPr lvl="1">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marL="742950" lvl="1" indent="-285750">
              <a:lnSpc>
                <a:spcPct val="100000"/>
              </a:lnSpc>
              <a:buFont typeface="Arial" panose="020B0604020202020204" pitchFamily="34" charset="0"/>
              <a:buChar char="•"/>
            </a:pPr>
            <a:endParaRPr lang="en-GB" sz="1800" dirty="0"/>
          </a:p>
          <a:p>
            <a:pPr marL="0" indent="0">
              <a:lnSpc>
                <a:spcPct val="100000"/>
              </a:lnSpc>
              <a:spcBef>
                <a:spcPts val="1200"/>
              </a:spcBef>
              <a:buNone/>
            </a:pPr>
            <a:endParaRPr lang="en-GB" sz="2000" dirty="0"/>
          </a:p>
          <a:p>
            <a:pPr marL="0" indent="0">
              <a:lnSpc>
                <a:spcPct val="100000"/>
              </a:lnSpc>
              <a:spcBef>
                <a:spcPts val="1200"/>
              </a:spcBef>
              <a:buNone/>
            </a:pPr>
            <a:r>
              <a:rPr lang="en-GB" sz="2000" dirty="0"/>
              <a:t>Note:</a:t>
            </a:r>
          </a:p>
          <a:p>
            <a:pPr lvl="1">
              <a:lnSpc>
                <a:spcPct val="100000"/>
              </a:lnSpc>
              <a:buFont typeface="Arial" panose="020B0604020202020204" pitchFamily="34" charset="0"/>
              <a:buChar char="•"/>
            </a:pPr>
            <a:r>
              <a:rPr lang="en-GB" sz="1800" dirty="0"/>
              <a:t>You must use vendor-specific extensions for some browser versions</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p:txBody>
      </p:sp>
      <p:sp>
        <p:nvSpPr>
          <p:cNvPr id="10243" name="Rectangle 2"/>
          <p:cNvSpPr>
            <a:spLocks noGrp="1" noChangeArrowheads="1"/>
          </p:cNvSpPr>
          <p:nvPr>
            <p:ph type="title"/>
          </p:nvPr>
        </p:nvSpPr>
        <p:spPr>
          <a:prstGeom prst="rect">
            <a:avLst/>
          </a:prstGeom>
        </p:spPr>
        <p:txBody>
          <a:bodyPr>
            <a:normAutofit/>
          </a:bodyPr>
          <a:lstStyle/>
          <a:p>
            <a:r>
              <a:rPr lang="en-GB" dirty="0"/>
              <a:t>Overview of Transitions</a:t>
            </a:r>
          </a:p>
        </p:txBody>
      </p:sp>
      <p:sp>
        <p:nvSpPr>
          <p:cNvPr id="6" name="TextBox 5"/>
          <p:cNvSpPr txBox="1"/>
          <p:nvPr/>
        </p:nvSpPr>
        <p:spPr>
          <a:xfrm>
            <a:off x="514799" y="3656257"/>
            <a:ext cx="11404799" cy="1323439"/>
          </a:xfrm>
          <a:prstGeom prst="rect">
            <a:avLst/>
          </a:prstGeom>
          <a:solidFill>
            <a:srgbClr val="FFD5FE"/>
          </a:solidFill>
        </p:spPr>
        <p:txBody>
          <a:bodyPr wrap="square">
            <a:spAutoFit/>
          </a:bodyPr>
          <a:lstStyle/>
          <a:p>
            <a:pPr eaLnBrk="0" hangingPunct="0">
              <a:spcBef>
                <a:spcPts val="0"/>
              </a:spcBef>
              <a:defRPr/>
            </a:pPr>
            <a:r>
              <a:rPr lang="en-GB" sz="2000" b="1" dirty="0" err="1">
                <a:latin typeface="Source Code Pro" panose="020B0309030403020204" pitchFamily="49" charset="0"/>
                <a:ea typeface="Source Code Pro" panose="020B0309030403020204" pitchFamily="49" charset="0"/>
                <a:cs typeface="Courier New" pitchFamily="49" charset="0"/>
              </a:rPr>
              <a:t>someCssRule</a:t>
            </a:r>
            <a:r>
              <a:rPr lang="en-GB" sz="2000" b="1" dirty="0">
                <a:latin typeface="Source Code Pro" panose="020B0309030403020204" pitchFamily="49" charset="0"/>
                <a:ea typeface="Source Code Pro" panose="020B0309030403020204" pitchFamily="49" charset="0"/>
                <a:cs typeface="Courier New" pitchFamily="49" charset="0"/>
              </a:rPr>
              <a:t> {</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	</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transition: </a:t>
            </a:r>
            <a:r>
              <a:rPr lang="en-GB" sz="2000" b="1" dirty="0" err="1">
                <a:latin typeface="Source Code Pro" panose="020B0309030403020204" pitchFamily="49" charset="0"/>
                <a:ea typeface="Source Code Pro" panose="020B0309030403020204" pitchFamily="49" charset="0"/>
                <a:cs typeface="Courier New" pitchFamily="49" charset="0"/>
              </a:rPr>
              <a:t>aProperty</a:t>
            </a:r>
            <a:r>
              <a:rPr lang="en-GB" sz="2000" b="1" dirty="0">
                <a:latin typeface="Source Code Pro" panose="020B0309030403020204" pitchFamily="49" charset="0"/>
                <a:ea typeface="Source Code Pro" panose="020B0309030403020204" pitchFamily="49" charset="0"/>
                <a:cs typeface="Courier New" pitchFamily="49" charset="0"/>
              </a:rPr>
              <a:t> duration;</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a:t>
            </a:r>
          </a:p>
        </p:txBody>
      </p:sp>
    </p:spTree>
    <p:extLst>
      <p:ext uri="{BB962C8B-B14F-4D97-AF65-F5344CB8AC3E}">
        <p14:creationId xmlns:p14="http://schemas.microsoft.com/office/powerpoint/2010/main" val="867922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60567-9CC4-084A-B8C6-13BCFA60D256}"/>
              </a:ext>
            </a:extLst>
          </p:cNvPr>
          <p:cNvSpPr>
            <a:spLocks noGrp="1"/>
          </p:cNvSpPr>
          <p:nvPr>
            <p:ph type="body" sz="quarter" idx="10"/>
          </p:nvPr>
        </p:nvSpPr>
        <p:spPr>
          <a:prstGeom prst="rect">
            <a:avLst/>
          </a:prstGeom>
        </p:spPr>
        <p:txBody>
          <a:bodyPr/>
          <a:lstStyle/>
          <a:p>
            <a:pPr marL="0" indent="0">
              <a:lnSpc>
                <a:spcPct val="100000"/>
              </a:lnSpc>
              <a:buNone/>
            </a:pPr>
            <a:r>
              <a:rPr lang="en-GB" sz="2000" dirty="0"/>
              <a:t>Enables definition of transition between 2 states of an element</a:t>
            </a:r>
          </a:p>
          <a:p>
            <a:pPr lvl="1">
              <a:lnSpc>
                <a:spcPct val="100000"/>
              </a:lnSpc>
              <a:buFont typeface="Arial" panose="020B0604020202020204" pitchFamily="34" charset="0"/>
              <a:buChar char="•"/>
            </a:pPr>
            <a:r>
              <a:rPr lang="en-GB" sz="1800" dirty="0"/>
              <a:t>States may be defined using pseudo-classes or dynamically set using JavaScript</a:t>
            </a:r>
          </a:p>
        </p:txBody>
      </p:sp>
      <p:sp>
        <p:nvSpPr>
          <p:cNvPr id="3" name="Title 2">
            <a:extLst>
              <a:ext uri="{FF2B5EF4-FFF2-40B4-BE49-F238E27FC236}">
                <a16:creationId xmlns:a16="http://schemas.microsoft.com/office/drawing/2014/main" id="{DEF10222-3E1F-6944-9659-DF609CA25468}"/>
              </a:ext>
            </a:extLst>
          </p:cNvPr>
          <p:cNvSpPr>
            <a:spLocks noGrp="1"/>
          </p:cNvSpPr>
          <p:nvPr>
            <p:ph type="title"/>
          </p:nvPr>
        </p:nvSpPr>
        <p:spPr>
          <a:prstGeom prst="rect">
            <a:avLst/>
          </a:prstGeom>
        </p:spPr>
        <p:txBody>
          <a:bodyPr>
            <a:normAutofit/>
          </a:bodyPr>
          <a:lstStyle/>
          <a:p>
            <a:r>
              <a:rPr lang="en-GB" dirty="0"/>
              <a:t>Transition Properties (1)</a:t>
            </a:r>
          </a:p>
        </p:txBody>
      </p:sp>
      <p:graphicFrame>
        <p:nvGraphicFramePr>
          <p:cNvPr id="4" name="Table 3">
            <a:extLst>
              <a:ext uri="{FF2B5EF4-FFF2-40B4-BE49-F238E27FC236}">
                <a16:creationId xmlns:a16="http://schemas.microsoft.com/office/drawing/2014/main" id="{FFF1E6F4-C3B2-4B49-BE57-B97F63000C63}"/>
              </a:ext>
            </a:extLst>
          </p:cNvPr>
          <p:cNvGraphicFramePr>
            <a:graphicFrameLocks noGrp="1"/>
          </p:cNvGraphicFramePr>
          <p:nvPr>
            <p:extLst>
              <p:ext uri="{D42A27DB-BD31-4B8C-83A1-F6EECF244321}">
                <p14:modId xmlns:p14="http://schemas.microsoft.com/office/powerpoint/2010/main" val="523217182"/>
              </p:ext>
            </p:extLst>
          </p:nvPr>
        </p:nvGraphicFramePr>
        <p:xfrm>
          <a:off x="392806" y="2885650"/>
          <a:ext cx="11404799" cy="3205480"/>
        </p:xfrm>
        <a:graphic>
          <a:graphicData uri="http://schemas.openxmlformats.org/drawingml/2006/table">
            <a:tbl>
              <a:tblPr firstRow="1" bandRow="1">
                <a:tableStyleId>{5C22544A-7EE6-4342-B048-85BDC9FD1C3A}</a:tableStyleId>
              </a:tblPr>
              <a:tblGrid>
                <a:gridCol w="3812560">
                  <a:extLst>
                    <a:ext uri="{9D8B030D-6E8A-4147-A177-3AD203B41FA5}">
                      <a16:colId xmlns:a16="http://schemas.microsoft.com/office/drawing/2014/main" val="3130223323"/>
                    </a:ext>
                  </a:extLst>
                </a:gridCol>
                <a:gridCol w="3881120">
                  <a:extLst>
                    <a:ext uri="{9D8B030D-6E8A-4147-A177-3AD203B41FA5}">
                      <a16:colId xmlns:a16="http://schemas.microsoft.com/office/drawing/2014/main" val="1838959845"/>
                    </a:ext>
                  </a:extLst>
                </a:gridCol>
                <a:gridCol w="3711119">
                  <a:extLst>
                    <a:ext uri="{9D8B030D-6E8A-4147-A177-3AD203B41FA5}">
                      <a16:colId xmlns:a16="http://schemas.microsoft.com/office/drawing/2014/main" val="2128287845"/>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Examples of Possible Values</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transition-property</a:t>
                      </a:r>
                    </a:p>
                  </a:txBody>
                  <a:tcPr/>
                </a:tc>
                <a:tc>
                  <a:txBody>
                    <a:bodyPr/>
                    <a:lstStyle/>
                    <a:p>
                      <a:r>
                        <a:rPr lang="en-GB" dirty="0"/>
                        <a:t>Defines which CSS property (or properties) for transition</a:t>
                      </a:r>
                    </a:p>
                  </a:txBody>
                  <a:tcPr/>
                </a:tc>
                <a:tc>
                  <a:txBody>
                    <a:bodyPr/>
                    <a:lstStyle/>
                    <a:p>
                      <a:r>
                        <a:rPr lang="en-GB" b="1" i="0" dirty="0">
                          <a:latin typeface="Courier New" panose="02070309020205020404" pitchFamily="49" charset="0"/>
                          <a:cs typeface="Courier New" panose="02070309020205020404" pitchFamily="49" charset="0"/>
                        </a:rPr>
                        <a:t>margin-right, width, height</a:t>
                      </a:r>
                    </a:p>
                  </a:txBody>
                  <a:tcPr/>
                </a:tc>
                <a:extLst>
                  <a:ext uri="{0D108BD9-81ED-4DB2-BD59-A6C34878D82A}">
                    <a16:rowId xmlns:a16="http://schemas.microsoft.com/office/drawing/2014/main" val="95102461"/>
                  </a:ext>
                </a:extLst>
              </a:tr>
              <a:tr h="183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latin typeface="Courier New" panose="02070309020205020404" pitchFamily="49" charset="0"/>
                          <a:cs typeface="Courier New" panose="02070309020205020404" pitchFamily="49" charset="0"/>
                        </a:rPr>
                        <a:t>transition-duration</a:t>
                      </a:r>
                    </a:p>
                  </a:txBody>
                  <a:tcPr/>
                </a:tc>
                <a:tc>
                  <a:txBody>
                    <a:bodyPr/>
                    <a:lstStyle/>
                    <a:p>
                      <a:r>
                        <a:rPr lang="en-GB" dirty="0"/>
                        <a:t>Defines number of seconds or milliseconds a transition should take</a:t>
                      </a:r>
                    </a:p>
                  </a:txBody>
                  <a:tcPr/>
                </a:tc>
                <a:tc>
                  <a:txBody>
                    <a:bodyPr/>
                    <a:lstStyle/>
                    <a:p>
                      <a:r>
                        <a:rPr lang="en-GB" b="1" i="0" dirty="0">
                          <a:latin typeface="Courier New" panose="02070309020205020404" pitchFamily="49" charset="0"/>
                          <a:cs typeface="Courier New" panose="02070309020205020404" pitchFamily="49" charset="0"/>
                        </a:rPr>
                        <a:t>500ms, 2s</a:t>
                      </a:r>
                    </a:p>
                  </a:txBody>
                  <a:tcPr/>
                </a:tc>
                <a:extLst>
                  <a:ext uri="{0D108BD9-81ED-4DB2-BD59-A6C34878D82A}">
                    <a16:rowId xmlns:a16="http://schemas.microsoft.com/office/drawing/2014/main" val="2828773328"/>
                  </a:ext>
                </a:extLst>
              </a:tr>
              <a:tr h="370840">
                <a:tc>
                  <a:txBody>
                    <a:bodyPr/>
                    <a:lstStyle/>
                    <a:p>
                      <a:r>
                        <a:rPr lang="en-GB" b="1" i="0" dirty="0">
                          <a:latin typeface="Courier New" panose="02070309020205020404" pitchFamily="49" charset="0"/>
                          <a:cs typeface="Courier New" panose="02070309020205020404" pitchFamily="49" charset="0"/>
                        </a:rPr>
                        <a:t>transition-timing-function</a:t>
                      </a:r>
                    </a:p>
                  </a:txBody>
                  <a:tcPr/>
                </a:tc>
                <a:tc>
                  <a:txBody>
                    <a:bodyPr/>
                    <a:lstStyle/>
                    <a:p>
                      <a:r>
                        <a:rPr lang="en-GB" dirty="0"/>
                        <a:t>Sets timing function to set intermediate values during transition</a:t>
                      </a:r>
                    </a:p>
                  </a:txBody>
                  <a:tcPr/>
                </a:tc>
                <a:tc>
                  <a:txBody>
                    <a:bodyPr/>
                    <a:lstStyle/>
                    <a:p>
                      <a:r>
                        <a:rPr lang="en-GB" b="1" i="0" dirty="0">
                          <a:latin typeface="Courier New" panose="02070309020205020404" pitchFamily="49" charset="0"/>
                          <a:cs typeface="Courier New" panose="02070309020205020404" pitchFamily="49" charset="0"/>
                        </a:rPr>
                        <a:t>Linear, ease-in, </a:t>
                      </a:r>
                      <a:br>
                        <a:rPr lang="en-GB" b="1" i="0" dirty="0">
                          <a:latin typeface="Courier New" panose="02070309020205020404" pitchFamily="49" charset="0"/>
                          <a:cs typeface="Courier New" panose="02070309020205020404" pitchFamily="49" charset="0"/>
                        </a:rPr>
                      </a:br>
                      <a:r>
                        <a:rPr lang="en-GB" b="1" i="0" dirty="0">
                          <a:latin typeface="Courier New" panose="02070309020205020404" pitchFamily="49" charset="0"/>
                          <a:cs typeface="Courier New" panose="02070309020205020404" pitchFamily="49" charset="0"/>
                        </a:rPr>
                        <a:t>steps(6, end),</a:t>
                      </a:r>
                    </a:p>
                    <a:p>
                      <a:r>
                        <a:rPr lang="en-GB" b="1" i="0" dirty="0">
                          <a:latin typeface="Courier New" panose="02070309020205020404" pitchFamily="49" charset="0"/>
                          <a:cs typeface="Courier New" panose="02070309020205020404" pitchFamily="49" charset="0"/>
                        </a:rPr>
                        <a:t>cubic-Bezier(1, 1, 1, 1)</a:t>
                      </a:r>
                    </a:p>
                  </a:txBody>
                  <a:tcPr/>
                </a:tc>
                <a:extLst>
                  <a:ext uri="{0D108BD9-81ED-4DB2-BD59-A6C34878D82A}">
                    <a16:rowId xmlns:a16="http://schemas.microsoft.com/office/drawing/2014/main" val="2277421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latin typeface="Courier New" panose="02070309020205020404" pitchFamily="49" charset="0"/>
                          <a:cs typeface="Courier New" panose="02070309020205020404" pitchFamily="49" charset="0"/>
                        </a:rPr>
                        <a:t>transition-delay</a:t>
                      </a:r>
                    </a:p>
                  </a:txBody>
                  <a:tcPr/>
                </a:tc>
                <a:tc>
                  <a:txBody>
                    <a:bodyPr/>
                    <a:lstStyle/>
                    <a:p>
                      <a:r>
                        <a:rPr lang="en-GB" dirty="0"/>
                        <a:t>Sets amount of time to wait before starting the transition</a:t>
                      </a:r>
                    </a:p>
                  </a:txBody>
                  <a:tcPr/>
                </a:tc>
                <a:tc>
                  <a:txBody>
                    <a:bodyPr/>
                    <a:lstStyle/>
                    <a:p>
                      <a:r>
                        <a:rPr lang="en-GB" b="1" i="0" dirty="0">
                          <a:latin typeface="Courier New" panose="02070309020205020404" pitchFamily="49" charset="0"/>
                          <a:cs typeface="Courier New" panose="02070309020205020404" pitchFamily="49" charset="0"/>
                        </a:rPr>
                        <a:t>250ms, 1s</a:t>
                      </a:r>
                    </a:p>
                  </a:txBody>
                  <a:tcPr/>
                </a:tc>
                <a:extLst>
                  <a:ext uri="{0D108BD9-81ED-4DB2-BD59-A6C34878D82A}">
                    <a16:rowId xmlns:a16="http://schemas.microsoft.com/office/drawing/2014/main" val="2848507216"/>
                  </a:ext>
                </a:extLst>
              </a:tr>
            </a:tbl>
          </a:graphicData>
        </a:graphic>
      </p:graphicFrame>
    </p:spTree>
    <p:extLst>
      <p:ext uri="{BB962C8B-B14F-4D97-AF65-F5344CB8AC3E}">
        <p14:creationId xmlns:p14="http://schemas.microsoft.com/office/powerpoint/2010/main" val="383741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261CA-DA25-A54E-A893-1B22D28FC401}"/>
              </a:ext>
            </a:extLst>
          </p:cNvPr>
          <p:cNvSpPr>
            <a:spLocks noGrp="1"/>
          </p:cNvSpPr>
          <p:nvPr>
            <p:ph type="body" sz="quarter" idx="10"/>
          </p:nvPr>
        </p:nvSpPr>
        <p:spPr>
          <a:prstGeom prst="rect">
            <a:avLst/>
          </a:prstGeom>
        </p:spPr>
        <p:txBody>
          <a:bodyPr/>
          <a:lstStyle/>
          <a:p>
            <a:pPr marL="0" indent="0">
              <a:lnSpc>
                <a:spcPct val="100000"/>
              </a:lnSpc>
              <a:buNone/>
            </a:pPr>
            <a:r>
              <a:rPr lang="en-GB" dirty="0"/>
              <a:t>Shorthand </a:t>
            </a:r>
            <a:r>
              <a:rPr lang="en-GB" b="1" dirty="0">
                <a:latin typeface="Courier New" panose="02070309020205020404" pitchFamily="49" charset="0"/>
                <a:cs typeface="Courier New" panose="02070309020205020404" pitchFamily="49" charset="0"/>
              </a:rPr>
              <a:t>transition</a:t>
            </a:r>
            <a:r>
              <a:rPr lang="en-GB" dirty="0"/>
              <a:t> can be used to specify  all properties:</a:t>
            </a:r>
          </a:p>
          <a:p>
            <a:pPr marL="0" indent="0">
              <a:lnSpc>
                <a:spcPct val="100000"/>
              </a:lnSpc>
              <a:buNone/>
            </a:pPr>
            <a:endParaRPr lang="en-GB" dirty="0"/>
          </a:p>
          <a:p>
            <a:pPr marL="0" indent="0">
              <a:lnSpc>
                <a:spcPct val="100000"/>
              </a:lnSpc>
              <a:buNone/>
            </a:pPr>
            <a:r>
              <a:rPr lang="en-GB" dirty="0"/>
              <a:t>Order:</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property | duration | timing-function | delay</a:t>
            </a:r>
          </a:p>
          <a:p>
            <a:pPr lvl="1">
              <a:lnSpc>
                <a:spcPct val="100000"/>
              </a:lnSpc>
              <a:buFont typeface="Arial" panose="020B0604020202020204" pitchFamily="34" charset="0"/>
              <a:buChar char="•"/>
            </a:pPr>
            <a:endParaRPr lang="en-GB" sz="1800" b="1" dirty="0">
              <a:latin typeface="Courier New" panose="02070309020205020404" pitchFamily="49" charset="0"/>
              <a:cs typeface="Courier New" panose="02070309020205020404" pitchFamily="49" charset="0"/>
            </a:endParaRPr>
          </a:p>
          <a:p>
            <a:pPr lvl="1">
              <a:lnSpc>
                <a:spcPct val="100000"/>
              </a:lnSpc>
              <a:buFont typeface="Arial" panose="020B0604020202020204" pitchFamily="34" charset="0"/>
              <a:buChar char="•"/>
            </a:pPr>
            <a:endParaRPr lang="en-GB" sz="1800" b="1" dirty="0">
              <a:latin typeface="Courier New" panose="02070309020205020404" pitchFamily="49" charset="0"/>
              <a:cs typeface="Courier New" panose="02070309020205020404" pitchFamily="49" charset="0"/>
            </a:endParaRPr>
          </a:p>
          <a:p>
            <a:pPr lvl="1">
              <a:lnSpc>
                <a:spcPct val="100000"/>
              </a:lnSpc>
              <a:buFont typeface="Arial" panose="020B0604020202020204" pitchFamily="34" charset="0"/>
              <a:buChar char="•"/>
            </a:pPr>
            <a:r>
              <a:rPr lang="en-GB" sz="1800" dirty="0">
                <a:cs typeface="Courier New" panose="02070309020205020404" pitchFamily="49" charset="0"/>
              </a:rPr>
              <a:t>Would run an transition that lasted 2 seconds after a delay of 0.5 seconds, easing in then out on the margin-right property of the element it has been applied to</a:t>
            </a:r>
          </a:p>
        </p:txBody>
      </p:sp>
      <p:sp>
        <p:nvSpPr>
          <p:cNvPr id="3" name="Title 2">
            <a:extLst>
              <a:ext uri="{FF2B5EF4-FFF2-40B4-BE49-F238E27FC236}">
                <a16:creationId xmlns:a16="http://schemas.microsoft.com/office/drawing/2014/main" id="{4E005A9F-5E7B-E441-AB0F-9B86FF459A40}"/>
              </a:ext>
            </a:extLst>
          </p:cNvPr>
          <p:cNvSpPr>
            <a:spLocks noGrp="1"/>
          </p:cNvSpPr>
          <p:nvPr>
            <p:ph type="title"/>
          </p:nvPr>
        </p:nvSpPr>
        <p:spPr>
          <a:prstGeom prst="rect">
            <a:avLst/>
          </a:prstGeom>
        </p:spPr>
        <p:txBody>
          <a:bodyPr>
            <a:normAutofit/>
          </a:bodyPr>
          <a:lstStyle/>
          <a:p>
            <a:r>
              <a:rPr lang="en-GB" dirty="0"/>
              <a:t>Transition Properties (2)</a:t>
            </a:r>
          </a:p>
        </p:txBody>
      </p:sp>
      <p:sp>
        <p:nvSpPr>
          <p:cNvPr id="4" name="Rectangle 3">
            <a:extLst>
              <a:ext uri="{FF2B5EF4-FFF2-40B4-BE49-F238E27FC236}">
                <a16:creationId xmlns:a16="http://schemas.microsoft.com/office/drawing/2014/main" id="{17B59F04-EA9B-BB40-B63F-D8A20C7D5CB3}"/>
              </a:ext>
            </a:extLst>
          </p:cNvPr>
          <p:cNvSpPr/>
          <p:nvPr/>
        </p:nvSpPr>
        <p:spPr>
          <a:xfrm>
            <a:off x="392806" y="2621354"/>
            <a:ext cx="11404800" cy="400110"/>
          </a:xfrm>
          <a:prstGeom prst="rect">
            <a:avLst/>
          </a:prstGeom>
          <a:solidFill>
            <a:srgbClr val="FFD5FE"/>
          </a:solidFill>
        </p:spPr>
        <p:txBody>
          <a:bodyPr wrap="square">
            <a:spAutoFit/>
          </a:body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transition: margin-right 2s ease-in-out .5s</a:t>
            </a:r>
          </a:p>
        </p:txBody>
      </p:sp>
    </p:spTree>
    <p:extLst>
      <p:ext uri="{BB962C8B-B14F-4D97-AF65-F5344CB8AC3E}">
        <p14:creationId xmlns:p14="http://schemas.microsoft.com/office/powerpoint/2010/main" val="2880289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sz="quarter" idx="10"/>
          </p:nvPr>
        </p:nvSpPr>
        <p:spPr>
          <a:prstGeom prst="rect">
            <a:avLst/>
          </a:prstGeom>
        </p:spPr>
        <p:txBody>
          <a:bodyPr>
            <a:normAutofit/>
          </a:bodyPr>
          <a:lstStyle/>
          <a:p>
            <a:pPr marL="0" indent="0">
              <a:lnSpc>
                <a:spcPct val="100000"/>
              </a:lnSpc>
              <a:spcBef>
                <a:spcPts val="1200"/>
              </a:spcBef>
              <a:buNone/>
            </a:pPr>
            <a:r>
              <a:rPr lang="en-GB" sz="2000" dirty="0"/>
              <a:t>CSS3 supports 2D and 3D transforms</a:t>
            </a:r>
          </a:p>
          <a:p>
            <a:pPr lvl="1">
              <a:lnSpc>
                <a:spcPct val="100000"/>
              </a:lnSpc>
              <a:buFont typeface="Arial" panose="020B0604020202020204" pitchFamily="34" charset="0"/>
              <a:buChar char="•"/>
            </a:pPr>
            <a:r>
              <a:rPr lang="en-GB" sz="1800" dirty="0"/>
              <a:t>Enables elements rendered by CSS to be transformed in space</a:t>
            </a:r>
          </a:p>
          <a:p>
            <a:pPr marL="0" indent="0">
              <a:lnSpc>
                <a:spcPct val="100000"/>
              </a:lnSpc>
              <a:spcBef>
                <a:spcPts val="1200"/>
              </a:spcBef>
              <a:buNone/>
            </a:pPr>
            <a:r>
              <a:rPr lang="en-GB" sz="2000" dirty="0"/>
              <a:t>To define a transformation in a CSS rule:</a:t>
            </a:r>
          </a:p>
          <a:p>
            <a:pPr lvl="1">
              <a:lnSpc>
                <a:spcPct val="100000"/>
              </a:lnSpc>
              <a:buFont typeface="Arial" panose="020B0604020202020204" pitchFamily="34" charset="0"/>
              <a:buChar char="•"/>
            </a:pPr>
            <a:r>
              <a:rPr lang="en-GB" sz="1800" dirty="0"/>
              <a:t>Set the </a:t>
            </a:r>
            <a:r>
              <a:rPr lang="en-GB" sz="1800" b="1" dirty="0"/>
              <a:t>transform</a:t>
            </a:r>
            <a:r>
              <a:rPr lang="en-GB" sz="1800" dirty="0"/>
              <a:t> property </a:t>
            </a:r>
          </a:p>
          <a:p>
            <a:pPr lvl="1">
              <a:lnSpc>
                <a:spcPct val="100000"/>
              </a:lnSpc>
              <a:buFont typeface="Arial" panose="020B0604020202020204" pitchFamily="34" charset="0"/>
              <a:buChar char="•"/>
            </a:pPr>
            <a:r>
              <a:rPr lang="en-GB" sz="1800" dirty="0"/>
              <a:t>Optionally set the </a:t>
            </a:r>
            <a:r>
              <a:rPr lang="en-GB" sz="1800" b="1" dirty="0"/>
              <a:t>transform-origin</a:t>
            </a:r>
            <a:r>
              <a:rPr lang="en-GB" sz="1800" dirty="0"/>
              <a:t> property</a:t>
            </a:r>
          </a:p>
        </p:txBody>
      </p:sp>
      <p:sp>
        <p:nvSpPr>
          <p:cNvPr id="10243" name="Rectangle 2"/>
          <p:cNvSpPr>
            <a:spLocks noGrp="1" noChangeArrowheads="1"/>
          </p:cNvSpPr>
          <p:nvPr>
            <p:ph type="title"/>
          </p:nvPr>
        </p:nvSpPr>
        <p:spPr>
          <a:prstGeom prst="rect">
            <a:avLst/>
          </a:prstGeom>
        </p:spPr>
        <p:txBody>
          <a:bodyPr>
            <a:normAutofit/>
          </a:bodyPr>
          <a:lstStyle/>
          <a:p>
            <a:r>
              <a:rPr lang="en-GB" dirty="0"/>
              <a:t>2D Transformations</a:t>
            </a:r>
          </a:p>
        </p:txBody>
      </p:sp>
      <p:sp>
        <p:nvSpPr>
          <p:cNvPr id="20" name="TextBox 19"/>
          <p:cNvSpPr txBox="1"/>
          <p:nvPr/>
        </p:nvSpPr>
        <p:spPr>
          <a:xfrm>
            <a:off x="392806" y="4130319"/>
            <a:ext cx="11404800" cy="1938992"/>
          </a:xfrm>
          <a:prstGeom prst="rect">
            <a:avLst/>
          </a:prstGeom>
          <a:solidFill>
            <a:srgbClr val="FFD5FE"/>
          </a:solidFill>
        </p:spPr>
        <p:txBody>
          <a:bodyPr wrap="square">
            <a:spAutoFit/>
          </a:bodyPr>
          <a:lstStyle/>
          <a:p>
            <a:pPr eaLnBrk="0" hangingPunct="0">
              <a:spcBef>
                <a:spcPts val="0"/>
              </a:spcBef>
              <a:defRPr/>
            </a:pPr>
            <a:r>
              <a:rPr lang="en-GB" sz="2000" b="1" dirty="0" err="1">
                <a:latin typeface="Source Code Pro" panose="020B0309030403020204" pitchFamily="49" charset="0"/>
                <a:ea typeface="Source Code Pro" panose="020B0309030403020204" pitchFamily="49" charset="0"/>
                <a:cs typeface="Courier New" pitchFamily="49" charset="0"/>
              </a:rPr>
              <a:t>someCssRule</a:t>
            </a:r>
            <a:r>
              <a:rPr lang="en-GB" sz="2000" b="1" dirty="0">
                <a:latin typeface="Source Code Pro" panose="020B0309030403020204" pitchFamily="49" charset="0"/>
                <a:ea typeface="Source Code Pro" panose="020B0309030403020204" pitchFamily="49" charset="0"/>
                <a:cs typeface="Courier New" pitchFamily="49" charset="0"/>
              </a:rPr>
              <a:t> {</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	</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transform: transformation-function(s);</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transform-origin: </a:t>
            </a:r>
            <a:r>
              <a:rPr lang="en-GB" sz="2000" b="1" dirty="0" err="1">
                <a:latin typeface="Source Code Pro" panose="020B0309030403020204" pitchFamily="49" charset="0"/>
                <a:ea typeface="Source Code Pro" panose="020B0309030403020204" pitchFamily="49" charset="0"/>
                <a:cs typeface="Courier New" pitchFamily="49" charset="0"/>
              </a:rPr>
              <a:t>horizPosition</a:t>
            </a:r>
            <a:r>
              <a:rPr lang="en-GB" sz="2000" b="1" dirty="0">
                <a:latin typeface="Source Code Pro" panose="020B0309030403020204" pitchFamily="49" charset="0"/>
                <a:ea typeface="Source Code Pro" panose="020B0309030403020204" pitchFamily="49" charset="0"/>
                <a:cs typeface="Courier New" pitchFamily="49" charset="0"/>
              </a:rPr>
              <a:t> </a:t>
            </a:r>
            <a:r>
              <a:rPr lang="en-GB" sz="2000" b="1" dirty="0" err="1">
                <a:latin typeface="Source Code Pro" panose="020B0309030403020204" pitchFamily="49" charset="0"/>
                <a:ea typeface="Source Code Pro" panose="020B0309030403020204" pitchFamily="49" charset="0"/>
                <a:cs typeface="Courier New" pitchFamily="49" charset="0"/>
              </a:rPr>
              <a:t>vertPosition</a:t>
            </a:r>
            <a:r>
              <a:rPr lang="en-GB" sz="2000" b="1" dirty="0">
                <a:latin typeface="Source Code Pro" panose="020B0309030403020204" pitchFamily="49" charset="0"/>
                <a:ea typeface="Source Code Pro" panose="020B0309030403020204" pitchFamily="49" charset="0"/>
                <a:cs typeface="Courier New" pitchFamily="49" charset="0"/>
              </a:rPr>
              <a:t>;</a:t>
            </a:r>
          </a:p>
          <a:p>
            <a:pPr eaLnBrk="0" hangingPunct="0">
              <a:spcBef>
                <a:spcPts val="0"/>
              </a:spcBef>
              <a:defRPr/>
            </a:pPr>
            <a:endParaRPr lang="en-GB" sz="2000" b="1" dirty="0">
              <a:latin typeface="Source Code Pro" panose="020B0309030403020204" pitchFamily="49" charset="0"/>
              <a:ea typeface="Source Code Pro" panose="020B0309030403020204" pitchFamily="49" charset="0"/>
              <a:cs typeface="Courier New" pitchFamily="49" charset="0"/>
            </a:endParaRP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a:t>
            </a:r>
          </a:p>
        </p:txBody>
      </p:sp>
    </p:spTree>
    <p:extLst>
      <p:ext uri="{BB962C8B-B14F-4D97-AF65-F5344CB8AC3E}">
        <p14:creationId xmlns:p14="http://schemas.microsoft.com/office/powerpoint/2010/main" val="1619002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60567-9CC4-084A-B8C6-13BCFA60D256}"/>
              </a:ext>
            </a:extLst>
          </p:cNvPr>
          <p:cNvSpPr>
            <a:spLocks noGrp="1"/>
          </p:cNvSpPr>
          <p:nvPr>
            <p:ph type="body" sz="quarter" idx="10"/>
          </p:nvPr>
        </p:nvSpPr>
        <p:spPr>
          <a:xfrm>
            <a:off x="514349" y="1557275"/>
            <a:ext cx="11161713" cy="4328725"/>
          </a:xfrm>
          <a:prstGeom prst="rect">
            <a:avLst/>
          </a:prstGeom>
        </p:spPr>
        <p:txBody>
          <a:bodyPr/>
          <a:lstStyle/>
          <a:p>
            <a:pPr marL="0" indent="0">
              <a:lnSpc>
                <a:spcPct val="100000"/>
              </a:lnSpc>
              <a:spcBef>
                <a:spcPts val="1200"/>
              </a:spcBef>
              <a:buNone/>
            </a:pPr>
            <a:r>
              <a:rPr lang="en-GB" sz="2000" dirty="0"/>
              <a:t>Different Transform functions – for Rotation:</a:t>
            </a:r>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1200" dirty="0"/>
          </a:p>
          <a:p>
            <a:pPr marL="0" indent="0">
              <a:lnSpc>
                <a:spcPct val="100000"/>
              </a:lnSpc>
              <a:spcBef>
                <a:spcPts val="1200"/>
              </a:spcBef>
              <a:buNone/>
            </a:pPr>
            <a:endParaRPr lang="en-GB" sz="1200" dirty="0"/>
          </a:p>
          <a:p>
            <a:pPr marL="0" indent="0">
              <a:lnSpc>
                <a:spcPct val="100000"/>
              </a:lnSpc>
              <a:spcBef>
                <a:spcPts val="1200"/>
              </a:spcBef>
              <a:buNone/>
            </a:pPr>
            <a:endParaRPr lang="en-GB" dirty="0"/>
          </a:p>
          <a:p>
            <a:pPr marL="0" indent="0">
              <a:lnSpc>
                <a:spcPct val="100000"/>
              </a:lnSpc>
              <a:spcBef>
                <a:spcPts val="1200"/>
              </a:spcBef>
              <a:buNone/>
            </a:pPr>
            <a:r>
              <a:rPr lang="en-GB" sz="2000" dirty="0"/>
              <a:t>Different Transform functions – for Skewing</a:t>
            </a:r>
          </a:p>
          <a:p>
            <a:pPr marL="0" indent="0">
              <a:lnSpc>
                <a:spcPct val="100000"/>
              </a:lnSpc>
              <a:spcBef>
                <a:spcPts val="1200"/>
              </a:spcBef>
              <a:buNone/>
            </a:pPr>
            <a:endParaRPr lang="en-GB" sz="2000" dirty="0"/>
          </a:p>
        </p:txBody>
      </p:sp>
      <p:sp>
        <p:nvSpPr>
          <p:cNvPr id="3" name="Title 2">
            <a:extLst>
              <a:ext uri="{FF2B5EF4-FFF2-40B4-BE49-F238E27FC236}">
                <a16:creationId xmlns:a16="http://schemas.microsoft.com/office/drawing/2014/main" id="{DEF10222-3E1F-6944-9659-DF609CA25468}"/>
              </a:ext>
            </a:extLst>
          </p:cNvPr>
          <p:cNvSpPr>
            <a:spLocks noGrp="1"/>
          </p:cNvSpPr>
          <p:nvPr>
            <p:ph type="title"/>
          </p:nvPr>
        </p:nvSpPr>
        <p:spPr>
          <a:prstGeom prst="rect">
            <a:avLst/>
          </a:prstGeom>
        </p:spPr>
        <p:txBody>
          <a:bodyPr>
            <a:normAutofit/>
          </a:bodyPr>
          <a:lstStyle/>
          <a:p>
            <a:r>
              <a:rPr lang="en-GB" dirty="0"/>
              <a:t>Transform Functions (1)</a:t>
            </a:r>
          </a:p>
        </p:txBody>
      </p:sp>
      <p:graphicFrame>
        <p:nvGraphicFramePr>
          <p:cNvPr id="4" name="Table 3">
            <a:extLst>
              <a:ext uri="{FF2B5EF4-FFF2-40B4-BE49-F238E27FC236}">
                <a16:creationId xmlns:a16="http://schemas.microsoft.com/office/drawing/2014/main" id="{FFF1E6F4-C3B2-4B49-BE57-B97F63000C63}"/>
              </a:ext>
            </a:extLst>
          </p:cNvPr>
          <p:cNvGraphicFramePr>
            <a:graphicFrameLocks noGrp="1"/>
          </p:cNvGraphicFramePr>
          <p:nvPr>
            <p:extLst>
              <p:ext uri="{D42A27DB-BD31-4B8C-83A1-F6EECF244321}">
                <p14:modId xmlns:p14="http://schemas.microsoft.com/office/powerpoint/2010/main" val="2330721483"/>
              </p:ext>
            </p:extLst>
          </p:nvPr>
        </p:nvGraphicFramePr>
        <p:xfrm>
          <a:off x="393600" y="1931187"/>
          <a:ext cx="11404800" cy="2219960"/>
        </p:xfrm>
        <a:graphic>
          <a:graphicData uri="http://schemas.openxmlformats.org/drawingml/2006/table">
            <a:tbl>
              <a:tblPr firstRow="1" bandRow="1">
                <a:tableStyleId>{5C22544A-7EE6-4342-B048-85BDC9FD1C3A}</a:tableStyleId>
              </a:tblPr>
              <a:tblGrid>
                <a:gridCol w="2796560">
                  <a:extLst>
                    <a:ext uri="{9D8B030D-6E8A-4147-A177-3AD203B41FA5}">
                      <a16:colId xmlns:a16="http://schemas.microsoft.com/office/drawing/2014/main" val="3130223323"/>
                    </a:ext>
                  </a:extLst>
                </a:gridCol>
                <a:gridCol w="8608240">
                  <a:extLst>
                    <a:ext uri="{9D8B030D-6E8A-4147-A177-3AD203B41FA5}">
                      <a16:colId xmlns:a16="http://schemas.microsoft.com/office/drawing/2014/main" val="1838959845"/>
                    </a:ext>
                  </a:extLst>
                </a:gridCol>
              </a:tblGrid>
              <a:tr h="370840">
                <a:tc>
                  <a:txBody>
                    <a:bodyPr/>
                    <a:lstStyle/>
                    <a:p>
                      <a:r>
                        <a:rPr lang="en-GB" dirty="0"/>
                        <a:t>Function</a:t>
                      </a:r>
                    </a:p>
                  </a:txBody>
                  <a:tcPr/>
                </a:tc>
                <a:tc>
                  <a:txBody>
                    <a:bodyPr/>
                    <a:lstStyle/>
                    <a:p>
                      <a:r>
                        <a:rPr lang="en-GB" dirty="0"/>
                        <a:t>Description</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rotate()</a:t>
                      </a:r>
                    </a:p>
                  </a:txBody>
                  <a:tcPr/>
                </a:tc>
                <a:tc>
                  <a:txBody>
                    <a:bodyPr/>
                    <a:lstStyle/>
                    <a:p>
                      <a:r>
                        <a:rPr lang="en-GB" dirty="0"/>
                        <a:t>Rotates element around fixed point on 2D plane</a:t>
                      </a:r>
                    </a:p>
                  </a:txBody>
                  <a:tcPr/>
                </a:tc>
                <a:extLst>
                  <a:ext uri="{0D108BD9-81ED-4DB2-BD59-A6C34878D82A}">
                    <a16:rowId xmlns:a16="http://schemas.microsoft.com/office/drawing/2014/main" val="95102461"/>
                  </a:ext>
                </a:extLst>
              </a:tr>
              <a:tr h="183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latin typeface="Courier New" panose="02070309020205020404" pitchFamily="49" charset="0"/>
                          <a:cs typeface="Courier New" panose="02070309020205020404" pitchFamily="49" charset="0"/>
                        </a:rPr>
                        <a:t>rotate3d()</a:t>
                      </a:r>
                    </a:p>
                  </a:txBody>
                  <a:tcPr/>
                </a:tc>
                <a:tc>
                  <a:txBody>
                    <a:bodyPr/>
                    <a:lstStyle/>
                    <a:p>
                      <a:r>
                        <a:rPr lang="en-GB" dirty="0"/>
                        <a:t>Rotates element around fixed axis in 3D space</a:t>
                      </a:r>
                    </a:p>
                  </a:txBody>
                  <a:tcPr/>
                </a:tc>
                <a:extLst>
                  <a:ext uri="{0D108BD9-81ED-4DB2-BD59-A6C34878D82A}">
                    <a16:rowId xmlns:a16="http://schemas.microsoft.com/office/drawing/2014/main" val="2828773328"/>
                  </a:ext>
                </a:extLst>
              </a:tr>
              <a:tr h="370840">
                <a:tc>
                  <a:txBody>
                    <a:bodyPr/>
                    <a:lstStyle/>
                    <a:p>
                      <a:r>
                        <a:rPr lang="en-GB" b="1" i="0" dirty="0" err="1">
                          <a:latin typeface="Courier New" panose="02070309020205020404" pitchFamily="49" charset="0"/>
                          <a:cs typeface="Courier New" panose="02070309020205020404" pitchFamily="49" charset="0"/>
                        </a:rPr>
                        <a:t>rotateX</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Rotates element around horizontal axis</a:t>
                      </a:r>
                    </a:p>
                  </a:txBody>
                  <a:tcPr/>
                </a:tc>
                <a:extLst>
                  <a:ext uri="{0D108BD9-81ED-4DB2-BD59-A6C34878D82A}">
                    <a16:rowId xmlns:a16="http://schemas.microsoft.com/office/drawing/2014/main" val="2277421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rotateY</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Rotates element around vertical axis</a:t>
                      </a:r>
                    </a:p>
                  </a:txBody>
                  <a:tcPr/>
                </a:tc>
                <a:extLst>
                  <a:ext uri="{0D108BD9-81ED-4DB2-BD59-A6C34878D82A}">
                    <a16:rowId xmlns:a16="http://schemas.microsoft.com/office/drawing/2014/main" val="28485072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rotateZ</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Rotates element around z-axis</a:t>
                      </a:r>
                    </a:p>
                  </a:txBody>
                  <a:tcPr/>
                </a:tc>
                <a:extLst>
                  <a:ext uri="{0D108BD9-81ED-4DB2-BD59-A6C34878D82A}">
                    <a16:rowId xmlns:a16="http://schemas.microsoft.com/office/drawing/2014/main" val="3137333379"/>
                  </a:ext>
                </a:extLst>
              </a:tr>
            </a:tbl>
          </a:graphicData>
        </a:graphic>
      </p:graphicFrame>
      <p:graphicFrame>
        <p:nvGraphicFramePr>
          <p:cNvPr id="5" name="Table 4">
            <a:extLst>
              <a:ext uri="{FF2B5EF4-FFF2-40B4-BE49-F238E27FC236}">
                <a16:creationId xmlns:a16="http://schemas.microsoft.com/office/drawing/2014/main" id="{8F5F4D35-10BC-564D-AD11-DFDA6A11F281}"/>
              </a:ext>
            </a:extLst>
          </p:cNvPr>
          <p:cNvGraphicFramePr>
            <a:graphicFrameLocks noGrp="1"/>
          </p:cNvGraphicFramePr>
          <p:nvPr>
            <p:extLst>
              <p:ext uri="{D42A27DB-BD31-4B8C-83A1-F6EECF244321}">
                <p14:modId xmlns:p14="http://schemas.microsoft.com/office/powerpoint/2010/main" val="2749356351"/>
              </p:ext>
            </p:extLst>
          </p:nvPr>
        </p:nvGraphicFramePr>
        <p:xfrm>
          <a:off x="392805" y="4646907"/>
          <a:ext cx="11404800" cy="1478280"/>
        </p:xfrm>
        <a:graphic>
          <a:graphicData uri="http://schemas.openxmlformats.org/drawingml/2006/table">
            <a:tbl>
              <a:tblPr firstRow="1" bandRow="1">
                <a:tableStyleId>{5C22544A-7EE6-4342-B048-85BDC9FD1C3A}</a:tableStyleId>
              </a:tblPr>
              <a:tblGrid>
                <a:gridCol w="2796560">
                  <a:extLst>
                    <a:ext uri="{9D8B030D-6E8A-4147-A177-3AD203B41FA5}">
                      <a16:colId xmlns:a16="http://schemas.microsoft.com/office/drawing/2014/main" val="3130223323"/>
                    </a:ext>
                  </a:extLst>
                </a:gridCol>
                <a:gridCol w="8608240">
                  <a:extLst>
                    <a:ext uri="{9D8B030D-6E8A-4147-A177-3AD203B41FA5}">
                      <a16:colId xmlns:a16="http://schemas.microsoft.com/office/drawing/2014/main" val="1838959845"/>
                    </a:ext>
                  </a:extLst>
                </a:gridCol>
              </a:tblGrid>
              <a:tr h="370840">
                <a:tc>
                  <a:txBody>
                    <a:bodyPr/>
                    <a:lstStyle/>
                    <a:p>
                      <a:r>
                        <a:rPr lang="en-GB" dirty="0"/>
                        <a:t>Function</a:t>
                      </a:r>
                    </a:p>
                  </a:txBody>
                  <a:tcPr/>
                </a:tc>
                <a:tc>
                  <a:txBody>
                    <a:bodyPr/>
                    <a:lstStyle/>
                    <a:p>
                      <a:r>
                        <a:rPr lang="en-GB" dirty="0"/>
                        <a:t>Description</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skew()</a:t>
                      </a:r>
                    </a:p>
                  </a:txBody>
                  <a:tcPr/>
                </a:tc>
                <a:tc>
                  <a:txBody>
                    <a:bodyPr/>
                    <a:lstStyle/>
                    <a:p>
                      <a:r>
                        <a:rPr lang="en-GB" dirty="0"/>
                        <a:t>Skews element on 2D plane</a:t>
                      </a:r>
                    </a:p>
                  </a:txBody>
                  <a:tcPr/>
                </a:tc>
                <a:extLst>
                  <a:ext uri="{0D108BD9-81ED-4DB2-BD59-A6C34878D82A}">
                    <a16:rowId xmlns:a16="http://schemas.microsoft.com/office/drawing/2014/main" val="95102461"/>
                  </a:ext>
                </a:extLst>
              </a:tr>
              <a:tr h="183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skewX</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Skews element in horizontal direction</a:t>
                      </a:r>
                    </a:p>
                  </a:txBody>
                  <a:tcPr/>
                </a:tc>
                <a:extLst>
                  <a:ext uri="{0D108BD9-81ED-4DB2-BD59-A6C34878D82A}">
                    <a16:rowId xmlns:a16="http://schemas.microsoft.com/office/drawing/2014/main" val="2828773328"/>
                  </a:ext>
                </a:extLst>
              </a:tr>
              <a:tr h="370840">
                <a:tc>
                  <a:txBody>
                    <a:bodyPr/>
                    <a:lstStyle/>
                    <a:p>
                      <a:r>
                        <a:rPr lang="en-GB" b="1" i="0" dirty="0" err="1">
                          <a:latin typeface="Courier New" panose="02070309020205020404" pitchFamily="49" charset="0"/>
                          <a:cs typeface="Courier New" panose="02070309020205020404" pitchFamily="49" charset="0"/>
                        </a:rPr>
                        <a:t>skewY</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Skews element in vertical direction</a:t>
                      </a:r>
                    </a:p>
                  </a:txBody>
                  <a:tcPr/>
                </a:tc>
                <a:extLst>
                  <a:ext uri="{0D108BD9-81ED-4DB2-BD59-A6C34878D82A}">
                    <a16:rowId xmlns:a16="http://schemas.microsoft.com/office/drawing/2014/main" val="2277421352"/>
                  </a:ext>
                </a:extLst>
              </a:tr>
            </a:tbl>
          </a:graphicData>
        </a:graphic>
      </p:graphicFrame>
    </p:spTree>
    <p:extLst>
      <p:ext uri="{BB962C8B-B14F-4D97-AF65-F5344CB8AC3E}">
        <p14:creationId xmlns:p14="http://schemas.microsoft.com/office/powerpoint/2010/main" val="3063316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60567-9CC4-084A-B8C6-13BCFA60D256}"/>
              </a:ext>
            </a:extLst>
          </p:cNvPr>
          <p:cNvSpPr>
            <a:spLocks noGrp="1"/>
          </p:cNvSpPr>
          <p:nvPr>
            <p:ph type="body" sz="quarter" idx="10"/>
          </p:nvPr>
        </p:nvSpPr>
        <p:spPr>
          <a:xfrm>
            <a:off x="514573" y="1504958"/>
            <a:ext cx="11161713" cy="4328725"/>
          </a:xfrm>
          <a:prstGeom prst="rect">
            <a:avLst/>
          </a:prstGeom>
        </p:spPr>
        <p:txBody>
          <a:bodyPr/>
          <a:lstStyle/>
          <a:p>
            <a:pPr marL="0" indent="0">
              <a:lnSpc>
                <a:spcPct val="100000"/>
              </a:lnSpc>
              <a:spcBef>
                <a:spcPts val="1200"/>
              </a:spcBef>
              <a:buNone/>
            </a:pPr>
            <a:r>
              <a:rPr lang="en-GB" sz="2000" dirty="0"/>
              <a:t>Different Transform functions – for Scaling:</a:t>
            </a:r>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r>
              <a:rPr lang="en-GB" sz="2000" dirty="0"/>
              <a:t>Different Transform functions – for Matrix Transformations</a:t>
            </a:r>
          </a:p>
          <a:p>
            <a:pPr marL="0" indent="0">
              <a:lnSpc>
                <a:spcPct val="100000"/>
              </a:lnSpc>
              <a:spcBef>
                <a:spcPts val="1200"/>
              </a:spcBef>
              <a:buNone/>
            </a:pPr>
            <a:endParaRPr lang="en-GB" sz="2000" dirty="0"/>
          </a:p>
        </p:txBody>
      </p:sp>
      <p:sp>
        <p:nvSpPr>
          <p:cNvPr id="3" name="Title 2">
            <a:extLst>
              <a:ext uri="{FF2B5EF4-FFF2-40B4-BE49-F238E27FC236}">
                <a16:creationId xmlns:a16="http://schemas.microsoft.com/office/drawing/2014/main" id="{DEF10222-3E1F-6944-9659-DF609CA25468}"/>
              </a:ext>
            </a:extLst>
          </p:cNvPr>
          <p:cNvSpPr>
            <a:spLocks noGrp="1"/>
          </p:cNvSpPr>
          <p:nvPr>
            <p:ph type="title"/>
          </p:nvPr>
        </p:nvSpPr>
        <p:spPr>
          <a:prstGeom prst="rect">
            <a:avLst/>
          </a:prstGeom>
        </p:spPr>
        <p:txBody>
          <a:bodyPr>
            <a:normAutofit/>
          </a:bodyPr>
          <a:lstStyle/>
          <a:p>
            <a:r>
              <a:rPr lang="en-GB" dirty="0"/>
              <a:t>Transform Functions (2)</a:t>
            </a:r>
          </a:p>
        </p:txBody>
      </p:sp>
      <p:graphicFrame>
        <p:nvGraphicFramePr>
          <p:cNvPr id="4" name="Table 3">
            <a:extLst>
              <a:ext uri="{FF2B5EF4-FFF2-40B4-BE49-F238E27FC236}">
                <a16:creationId xmlns:a16="http://schemas.microsoft.com/office/drawing/2014/main" id="{FFF1E6F4-C3B2-4B49-BE57-B97F63000C63}"/>
              </a:ext>
            </a:extLst>
          </p:cNvPr>
          <p:cNvGraphicFramePr>
            <a:graphicFrameLocks noGrp="1"/>
          </p:cNvGraphicFramePr>
          <p:nvPr>
            <p:extLst>
              <p:ext uri="{D42A27DB-BD31-4B8C-83A1-F6EECF244321}">
                <p14:modId xmlns:p14="http://schemas.microsoft.com/office/powerpoint/2010/main" val="408134362"/>
              </p:ext>
            </p:extLst>
          </p:nvPr>
        </p:nvGraphicFramePr>
        <p:xfrm>
          <a:off x="514573" y="1911641"/>
          <a:ext cx="11404800" cy="2219960"/>
        </p:xfrm>
        <a:graphic>
          <a:graphicData uri="http://schemas.openxmlformats.org/drawingml/2006/table">
            <a:tbl>
              <a:tblPr firstRow="1" bandRow="1">
                <a:tableStyleId>{5C22544A-7EE6-4342-B048-85BDC9FD1C3A}</a:tableStyleId>
              </a:tblPr>
              <a:tblGrid>
                <a:gridCol w="2796560">
                  <a:extLst>
                    <a:ext uri="{9D8B030D-6E8A-4147-A177-3AD203B41FA5}">
                      <a16:colId xmlns:a16="http://schemas.microsoft.com/office/drawing/2014/main" val="3130223323"/>
                    </a:ext>
                  </a:extLst>
                </a:gridCol>
                <a:gridCol w="8608240">
                  <a:extLst>
                    <a:ext uri="{9D8B030D-6E8A-4147-A177-3AD203B41FA5}">
                      <a16:colId xmlns:a16="http://schemas.microsoft.com/office/drawing/2014/main" val="1838959845"/>
                    </a:ext>
                  </a:extLst>
                </a:gridCol>
              </a:tblGrid>
              <a:tr h="370840">
                <a:tc>
                  <a:txBody>
                    <a:bodyPr/>
                    <a:lstStyle/>
                    <a:p>
                      <a:r>
                        <a:rPr lang="en-GB" dirty="0"/>
                        <a:t>Function</a:t>
                      </a:r>
                    </a:p>
                  </a:txBody>
                  <a:tcPr/>
                </a:tc>
                <a:tc>
                  <a:txBody>
                    <a:bodyPr/>
                    <a:lstStyle/>
                    <a:p>
                      <a:r>
                        <a:rPr lang="en-GB" dirty="0"/>
                        <a:t>Description</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scale()</a:t>
                      </a:r>
                    </a:p>
                  </a:txBody>
                  <a:tcPr/>
                </a:tc>
                <a:tc>
                  <a:txBody>
                    <a:bodyPr/>
                    <a:lstStyle/>
                    <a:p>
                      <a:r>
                        <a:rPr lang="en-GB" dirty="0"/>
                        <a:t>Scales element up or down 2D plane</a:t>
                      </a:r>
                    </a:p>
                  </a:txBody>
                  <a:tcPr/>
                </a:tc>
                <a:extLst>
                  <a:ext uri="{0D108BD9-81ED-4DB2-BD59-A6C34878D82A}">
                    <a16:rowId xmlns:a16="http://schemas.microsoft.com/office/drawing/2014/main" val="95102461"/>
                  </a:ext>
                </a:extLst>
              </a:tr>
              <a:tr h="183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latin typeface="Courier New" panose="02070309020205020404" pitchFamily="49" charset="0"/>
                          <a:cs typeface="Courier New" panose="02070309020205020404" pitchFamily="49" charset="0"/>
                        </a:rPr>
                        <a:t>scale3d()</a:t>
                      </a:r>
                    </a:p>
                  </a:txBody>
                  <a:tcPr/>
                </a:tc>
                <a:tc>
                  <a:txBody>
                    <a:bodyPr/>
                    <a:lstStyle/>
                    <a:p>
                      <a:r>
                        <a:rPr lang="en-GB" dirty="0"/>
                        <a:t>Scales element up or down in 3D space</a:t>
                      </a:r>
                    </a:p>
                  </a:txBody>
                  <a:tcPr/>
                </a:tc>
                <a:extLst>
                  <a:ext uri="{0D108BD9-81ED-4DB2-BD59-A6C34878D82A}">
                    <a16:rowId xmlns:a16="http://schemas.microsoft.com/office/drawing/2014/main" val="2828773328"/>
                  </a:ext>
                </a:extLst>
              </a:tr>
              <a:tr h="370840">
                <a:tc>
                  <a:txBody>
                    <a:bodyPr/>
                    <a:lstStyle/>
                    <a:p>
                      <a:r>
                        <a:rPr lang="en-GB" b="1" i="0" dirty="0" err="1">
                          <a:latin typeface="Courier New" panose="02070309020205020404" pitchFamily="49" charset="0"/>
                          <a:cs typeface="Courier New" panose="02070309020205020404" pitchFamily="49" charset="0"/>
                        </a:rPr>
                        <a:t>scaleX</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Scales element up or down horizontally</a:t>
                      </a:r>
                    </a:p>
                  </a:txBody>
                  <a:tcPr/>
                </a:tc>
                <a:extLst>
                  <a:ext uri="{0D108BD9-81ED-4DB2-BD59-A6C34878D82A}">
                    <a16:rowId xmlns:a16="http://schemas.microsoft.com/office/drawing/2014/main" val="2277421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scaleY</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Scales element up or down vertically</a:t>
                      </a:r>
                    </a:p>
                  </a:txBody>
                  <a:tcPr/>
                </a:tc>
                <a:extLst>
                  <a:ext uri="{0D108BD9-81ED-4DB2-BD59-A6C34878D82A}">
                    <a16:rowId xmlns:a16="http://schemas.microsoft.com/office/drawing/2014/main" val="28485072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scaleZ</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Scales element up or down along z-axis</a:t>
                      </a:r>
                    </a:p>
                  </a:txBody>
                  <a:tcPr/>
                </a:tc>
                <a:extLst>
                  <a:ext uri="{0D108BD9-81ED-4DB2-BD59-A6C34878D82A}">
                    <a16:rowId xmlns:a16="http://schemas.microsoft.com/office/drawing/2014/main" val="3137333379"/>
                  </a:ext>
                </a:extLst>
              </a:tr>
            </a:tbl>
          </a:graphicData>
        </a:graphic>
      </p:graphicFrame>
      <p:graphicFrame>
        <p:nvGraphicFramePr>
          <p:cNvPr id="5" name="Table 4">
            <a:extLst>
              <a:ext uri="{FF2B5EF4-FFF2-40B4-BE49-F238E27FC236}">
                <a16:creationId xmlns:a16="http://schemas.microsoft.com/office/drawing/2014/main" id="{8F5F4D35-10BC-564D-AD11-DFDA6A11F281}"/>
              </a:ext>
            </a:extLst>
          </p:cNvPr>
          <p:cNvGraphicFramePr>
            <a:graphicFrameLocks noGrp="1"/>
          </p:cNvGraphicFramePr>
          <p:nvPr>
            <p:extLst>
              <p:ext uri="{D42A27DB-BD31-4B8C-83A1-F6EECF244321}">
                <p14:modId xmlns:p14="http://schemas.microsoft.com/office/powerpoint/2010/main" val="1565295319"/>
              </p:ext>
            </p:extLst>
          </p:nvPr>
        </p:nvGraphicFramePr>
        <p:xfrm>
          <a:off x="514573" y="4664559"/>
          <a:ext cx="11404800" cy="1107440"/>
        </p:xfrm>
        <a:graphic>
          <a:graphicData uri="http://schemas.openxmlformats.org/drawingml/2006/table">
            <a:tbl>
              <a:tblPr firstRow="1" bandRow="1">
                <a:tableStyleId>{5C22544A-7EE6-4342-B048-85BDC9FD1C3A}</a:tableStyleId>
              </a:tblPr>
              <a:tblGrid>
                <a:gridCol w="2796560">
                  <a:extLst>
                    <a:ext uri="{9D8B030D-6E8A-4147-A177-3AD203B41FA5}">
                      <a16:colId xmlns:a16="http://schemas.microsoft.com/office/drawing/2014/main" val="3130223323"/>
                    </a:ext>
                  </a:extLst>
                </a:gridCol>
                <a:gridCol w="8608240">
                  <a:extLst>
                    <a:ext uri="{9D8B030D-6E8A-4147-A177-3AD203B41FA5}">
                      <a16:colId xmlns:a16="http://schemas.microsoft.com/office/drawing/2014/main" val="1838959845"/>
                    </a:ext>
                  </a:extLst>
                </a:gridCol>
              </a:tblGrid>
              <a:tr h="370840">
                <a:tc>
                  <a:txBody>
                    <a:bodyPr/>
                    <a:lstStyle/>
                    <a:p>
                      <a:r>
                        <a:rPr lang="en-GB" dirty="0"/>
                        <a:t>Function</a:t>
                      </a:r>
                    </a:p>
                  </a:txBody>
                  <a:tcPr/>
                </a:tc>
                <a:tc>
                  <a:txBody>
                    <a:bodyPr/>
                    <a:lstStyle/>
                    <a:p>
                      <a:r>
                        <a:rPr lang="en-GB" dirty="0"/>
                        <a:t>Description</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matrix()</a:t>
                      </a:r>
                    </a:p>
                  </a:txBody>
                  <a:tcPr/>
                </a:tc>
                <a:tc>
                  <a:txBody>
                    <a:bodyPr/>
                    <a:lstStyle/>
                    <a:p>
                      <a:r>
                        <a:rPr lang="en-GB" dirty="0"/>
                        <a:t>Describes a homogeneous 2D transformation matrix</a:t>
                      </a:r>
                    </a:p>
                  </a:txBody>
                  <a:tcPr/>
                </a:tc>
                <a:extLst>
                  <a:ext uri="{0D108BD9-81ED-4DB2-BD59-A6C34878D82A}">
                    <a16:rowId xmlns:a16="http://schemas.microsoft.com/office/drawing/2014/main" val="95102461"/>
                  </a:ext>
                </a:extLst>
              </a:tr>
              <a:tr h="183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latin typeface="Courier New" panose="02070309020205020404" pitchFamily="49" charset="0"/>
                          <a:cs typeface="Courier New" panose="02070309020205020404" pitchFamily="49" charset="0"/>
                        </a:rPr>
                        <a:t>matrix3d()</a:t>
                      </a:r>
                    </a:p>
                  </a:txBody>
                  <a:tcPr/>
                </a:tc>
                <a:tc>
                  <a:txBody>
                    <a:bodyPr/>
                    <a:lstStyle/>
                    <a:p>
                      <a:r>
                        <a:rPr lang="en-GB" dirty="0"/>
                        <a:t>Describes a 3D transformation as a 4x4 homogeneous matrix</a:t>
                      </a:r>
                    </a:p>
                  </a:txBody>
                  <a:tcPr/>
                </a:tc>
                <a:extLst>
                  <a:ext uri="{0D108BD9-81ED-4DB2-BD59-A6C34878D82A}">
                    <a16:rowId xmlns:a16="http://schemas.microsoft.com/office/drawing/2014/main" val="2828773328"/>
                  </a:ext>
                </a:extLst>
              </a:tr>
            </a:tbl>
          </a:graphicData>
        </a:graphic>
      </p:graphicFrame>
    </p:spTree>
    <p:extLst>
      <p:ext uri="{BB962C8B-B14F-4D97-AF65-F5344CB8AC3E}">
        <p14:creationId xmlns:p14="http://schemas.microsoft.com/office/powerpoint/2010/main" val="41954982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60567-9CC4-084A-B8C6-13BCFA60D256}"/>
              </a:ext>
            </a:extLst>
          </p:cNvPr>
          <p:cNvSpPr>
            <a:spLocks noGrp="1"/>
          </p:cNvSpPr>
          <p:nvPr>
            <p:ph type="body" sz="quarter" idx="10"/>
          </p:nvPr>
        </p:nvSpPr>
        <p:spPr>
          <a:xfrm>
            <a:off x="575518" y="1437074"/>
            <a:ext cx="11161713" cy="4328725"/>
          </a:xfrm>
          <a:prstGeom prst="rect">
            <a:avLst/>
          </a:prstGeom>
        </p:spPr>
        <p:txBody>
          <a:bodyPr/>
          <a:lstStyle/>
          <a:p>
            <a:pPr marL="0" indent="0">
              <a:buNone/>
            </a:pPr>
            <a:r>
              <a:rPr lang="en-GB" sz="2000" dirty="0"/>
              <a:t>Different Transform functions – for Translation:</a:t>
            </a:r>
          </a:p>
          <a:p>
            <a:endParaRPr lang="en-GB" dirty="0"/>
          </a:p>
          <a:p>
            <a:endParaRPr lang="en-GB" dirty="0"/>
          </a:p>
          <a:p>
            <a:endParaRPr lang="en-GB" dirty="0"/>
          </a:p>
          <a:p>
            <a:endParaRPr lang="en-GB" dirty="0"/>
          </a:p>
          <a:p>
            <a:endParaRPr lang="en-GB" dirty="0"/>
          </a:p>
          <a:p>
            <a:pPr marL="0" indent="0">
              <a:buNone/>
            </a:pPr>
            <a:r>
              <a:rPr lang="en-GB" sz="2000" dirty="0"/>
              <a:t>Different Transform functions – for Perspective</a:t>
            </a:r>
          </a:p>
          <a:p>
            <a:endParaRPr lang="en-GB" dirty="0"/>
          </a:p>
        </p:txBody>
      </p:sp>
      <p:sp>
        <p:nvSpPr>
          <p:cNvPr id="3" name="Title 2">
            <a:extLst>
              <a:ext uri="{FF2B5EF4-FFF2-40B4-BE49-F238E27FC236}">
                <a16:creationId xmlns:a16="http://schemas.microsoft.com/office/drawing/2014/main" id="{DEF10222-3E1F-6944-9659-DF609CA25468}"/>
              </a:ext>
            </a:extLst>
          </p:cNvPr>
          <p:cNvSpPr>
            <a:spLocks noGrp="1"/>
          </p:cNvSpPr>
          <p:nvPr>
            <p:ph type="title"/>
          </p:nvPr>
        </p:nvSpPr>
        <p:spPr>
          <a:prstGeom prst="rect">
            <a:avLst/>
          </a:prstGeom>
        </p:spPr>
        <p:txBody>
          <a:bodyPr>
            <a:normAutofit/>
          </a:bodyPr>
          <a:lstStyle/>
          <a:p>
            <a:r>
              <a:rPr lang="en-GB" dirty="0"/>
              <a:t>Transform Functions (2)</a:t>
            </a:r>
          </a:p>
        </p:txBody>
      </p:sp>
      <p:graphicFrame>
        <p:nvGraphicFramePr>
          <p:cNvPr id="4" name="Table 3">
            <a:extLst>
              <a:ext uri="{FF2B5EF4-FFF2-40B4-BE49-F238E27FC236}">
                <a16:creationId xmlns:a16="http://schemas.microsoft.com/office/drawing/2014/main" id="{FFF1E6F4-C3B2-4B49-BE57-B97F63000C63}"/>
              </a:ext>
            </a:extLst>
          </p:cNvPr>
          <p:cNvGraphicFramePr>
            <a:graphicFrameLocks noGrp="1"/>
          </p:cNvGraphicFramePr>
          <p:nvPr>
            <p:extLst>
              <p:ext uri="{D42A27DB-BD31-4B8C-83A1-F6EECF244321}">
                <p14:modId xmlns:p14="http://schemas.microsoft.com/office/powerpoint/2010/main" val="3794080407"/>
              </p:ext>
            </p:extLst>
          </p:nvPr>
        </p:nvGraphicFramePr>
        <p:xfrm>
          <a:off x="453974" y="1985096"/>
          <a:ext cx="11404800" cy="2219960"/>
        </p:xfrm>
        <a:graphic>
          <a:graphicData uri="http://schemas.openxmlformats.org/drawingml/2006/table">
            <a:tbl>
              <a:tblPr firstRow="1" bandRow="1">
                <a:tableStyleId>{5C22544A-7EE6-4342-B048-85BDC9FD1C3A}</a:tableStyleId>
              </a:tblPr>
              <a:tblGrid>
                <a:gridCol w="2796560">
                  <a:extLst>
                    <a:ext uri="{9D8B030D-6E8A-4147-A177-3AD203B41FA5}">
                      <a16:colId xmlns:a16="http://schemas.microsoft.com/office/drawing/2014/main" val="3130223323"/>
                    </a:ext>
                  </a:extLst>
                </a:gridCol>
                <a:gridCol w="8608240">
                  <a:extLst>
                    <a:ext uri="{9D8B030D-6E8A-4147-A177-3AD203B41FA5}">
                      <a16:colId xmlns:a16="http://schemas.microsoft.com/office/drawing/2014/main" val="1838959845"/>
                    </a:ext>
                  </a:extLst>
                </a:gridCol>
              </a:tblGrid>
              <a:tr h="370840">
                <a:tc>
                  <a:txBody>
                    <a:bodyPr/>
                    <a:lstStyle/>
                    <a:p>
                      <a:r>
                        <a:rPr lang="en-GB" dirty="0"/>
                        <a:t>Function</a:t>
                      </a:r>
                    </a:p>
                  </a:txBody>
                  <a:tcPr/>
                </a:tc>
                <a:tc>
                  <a:txBody>
                    <a:bodyPr/>
                    <a:lstStyle/>
                    <a:p>
                      <a:r>
                        <a:rPr lang="en-GB" dirty="0"/>
                        <a:t>Description</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translate()</a:t>
                      </a:r>
                    </a:p>
                  </a:txBody>
                  <a:tcPr/>
                </a:tc>
                <a:tc>
                  <a:txBody>
                    <a:bodyPr/>
                    <a:lstStyle/>
                    <a:p>
                      <a:r>
                        <a:rPr lang="en-GB" dirty="0"/>
                        <a:t>Translates element on 2D plane</a:t>
                      </a:r>
                    </a:p>
                  </a:txBody>
                  <a:tcPr/>
                </a:tc>
                <a:extLst>
                  <a:ext uri="{0D108BD9-81ED-4DB2-BD59-A6C34878D82A}">
                    <a16:rowId xmlns:a16="http://schemas.microsoft.com/office/drawing/2014/main" val="95102461"/>
                  </a:ext>
                </a:extLst>
              </a:tr>
              <a:tr h="183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latin typeface="Courier New" panose="02070309020205020404" pitchFamily="49" charset="0"/>
                          <a:cs typeface="Courier New" panose="02070309020205020404" pitchFamily="49" charset="0"/>
                        </a:rPr>
                        <a:t>translate3d()</a:t>
                      </a:r>
                    </a:p>
                  </a:txBody>
                  <a:tcPr/>
                </a:tc>
                <a:tc>
                  <a:txBody>
                    <a:bodyPr/>
                    <a:lstStyle/>
                    <a:p>
                      <a:r>
                        <a:rPr lang="en-GB" dirty="0"/>
                        <a:t>Translates element in 3D space</a:t>
                      </a:r>
                    </a:p>
                  </a:txBody>
                  <a:tcPr/>
                </a:tc>
                <a:extLst>
                  <a:ext uri="{0D108BD9-81ED-4DB2-BD59-A6C34878D82A}">
                    <a16:rowId xmlns:a16="http://schemas.microsoft.com/office/drawing/2014/main" val="2828773328"/>
                  </a:ext>
                </a:extLst>
              </a:tr>
              <a:tr h="370840">
                <a:tc>
                  <a:txBody>
                    <a:bodyPr/>
                    <a:lstStyle/>
                    <a:p>
                      <a:r>
                        <a:rPr lang="en-GB" b="1" i="0" dirty="0" err="1">
                          <a:latin typeface="Courier New" panose="02070309020205020404" pitchFamily="49" charset="0"/>
                          <a:cs typeface="Courier New" panose="02070309020205020404" pitchFamily="49" charset="0"/>
                        </a:rPr>
                        <a:t>translateX</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Translates element horizontally</a:t>
                      </a:r>
                    </a:p>
                  </a:txBody>
                  <a:tcPr/>
                </a:tc>
                <a:extLst>
                  <a:ext uri="{0D108BD9-81ED-4DB2-BD59-A6C34878D82A}">
                    <a16:rowId xmlns:a16="http://schemas.microsoft.com/office/drawing/2014/main" val="2277421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translateY</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Translates element vertically</a:t>
                      </a:r>
                    </a:p>
                  </a:txBody>
                  <a:tcPr/>
                </a:tc>
                <a:extLst>
                  <a:ext uri="{0D108BD9-81ED-4DB2-BD59-A6C34878D82A}">
                    <a16:rowId xmlns:a16="http://schemas.microsoft.com/office/drawing/2014/main" val="28485072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err="1">
                          <a:latin typeface="Courier New" panose="02070309020205020404" pitchFamily="49" charset="0"/>
                          <a:cs typeface="Courier New" panose="02070309020205020404" pitchFamily="49" charset="0"/>
                        </a:rPr>
                        <a:t>translateZ</a:t>
                      </a:r>
                      <a:r>
                        <a:rPr lang="en-GB" b="1" i="0" dirty="0">
                          <a:latin typeface="Courier New" panose="02070309020205020404" pitchFamily="49" charset="0"/>
                          <a:cs typeface="Courier New" panose="02070309020205020404" pitchFamily="49" charset="0"/>
                        </a:rPr>
                        <a:t>()</a:t>
                      </a:r>
                    </a:p>
                  </a:txBody>
                  <a:tcPr/>
                </a:tc>
                <a:tc>
                  <a:txBody>
                    <a:bodyPr/>
                    <a:lstStyle/>
                    <a:p>
                      <a:r>
                        <a:rPr lang="en-GB" dirty="0"/>
                        <a:t>Translates element along z-axis</a:t>
                      </a:r>
                    </a:p>
                  </a:txBody>
                  <a:tcPr/>
                </a:tc>
                <a:extLst>
                  <a:ext uri="{0D108BD9-81ED-4DB2-BD59-A6C34878D82A}">
                    <a16:rowId xmlns:a16="http://schemas.microsoft.com/office/drawing/2014/main" val="3137333379"/>
                  </a:ext>
                </a:extLst>
              </a:tr>
            </a:tbl>
          </a:graphicData>
        </a:graphic>
      </p:graphicFrame>
      <p:graphicFrame>
        <p:nvGraphicFramePr>
          <p:cNvPr id="5" name="Table 4">
            <a:extLst>
              <a:ext uri="{FF2B5EF4-FFF2-40B4-BE49-F238E27FC236}">
                <a16:creationId xmlns:a16="http://schemas.microsoft.com/office/drawing/2014/main" id="{8F5F4D35-10BC-564D-AD11-DFDA6A11F281}"/>
              </a:ext>
            </a:extLst>
          </p:cNvPr>
          <p:cNvGraphicFramePr>
            <a:graphicFrameLocks noGrp="1"/>
          </p:cNvGraphicFramePr>
          <p:nvPr>
            <p:extLst>
              <p:ext uri="{D42A27DB-BD31-4B8C-83A1-F6EECF244321}">
                <p14:modId xmlns:p14="http://schemas.microsoft.com/office/powerpoint/2010/main" val="101314069"/>
              </p:ext>
            </p:extLst>
          </p:nvPr>
        </p:nvGraphicFramePr>
        <p:xfrm>
          <a:off x="453974" y="4907533"/>
          <a:ext cx="11404800" cy="741680"/>
        </p:xfrm>
        <a:graphic>
          <a:graphicData uri="http://schemas.openxmlformats.org/drawingml/2006/table">
            <a:tbl>
              <a:tblPr firstRow="1" bandRow="1">
                <a:tableStyleId>{5C22544A-7EE6-4342-B048-85BDC9FD1C3A}</a:tableStyleId>
              </a:tblPr>
              <a:tblGrid>
                <a:gridCol w="2796560">
                  <a:extLst>
                    <a:ext uri="{9D8B030D-6E8A-4147-A177-3AD203B41FA5}">
                      <a16:colId xmlns:a16="http://schemas.microsoft.com/office/drawing/2014/main" val="3130223323"/>
                    </a:ext>
                  </a:extLst>
                </a:gridCol>
                <a:gridCol w="8608240">
                  <a:extLst>
                    <a:ext uri="{9D8B030D-6E8A-4147-A177-3AD203B41FA5}">
                      <a16:colId xmlns:a16="http://schemas.microsoft.com/office/drawing/2014/main" val="1838959845"/>
                    </a:ext>
                  </a:extLst>
                </a:gridCol>
              </a:tblGrid>
              <a:tr h="370840">
                <a:tc>
                  <a:txBody>
                    <a:bodyPr/>
                    <a:lstStyle/>
                    <a:p>
                      <a:r>
                        <a:rPr lang="en-GB" dirty="0"/>
                        <a:t>Function</a:t>
                      </a:r>
                    </a:p>
                  </a:txBody>
                  <a:tcPr/>
                </a:tc>
                <a:tc>
                  <a:txBody>
                    <a:bodyPr/>
                    <a:lstStyle/>
                    <a:p>
                      <a:r>
                        <a:rPr lang="en-GB" dirty="0"/>
                        <a:t>Description</a:t>
                      </a:r>
                    </a:p>
                  </a:txBody>
                  <a:tcPr/>
                </a:tc>
                <a:extLst>
                  <a:ext uri="{0D108BD9-81ED-4DB2-BD59-A6C34878D82A}">
                    <a16:rowId xmlns:a16="http://schemas.microsoft.com/office/drawing/2014/main" val="1875308689"/>
                  </a:ext>
                </a:extLst>
              </a:tr>
              <a:tr h="370840">
                <a:tc>
                  <a:txBody>
                    <a:bodyPr/>
                    <a:lstStyle/>
                    <a:p>
                      <a:r>
                        <a:rPr lang="en-GB" b="1" i="0" dirty="0">
                          <a:latin typeface="Courier New" panose="02070309020205020404" pitchFamily="49" charset="0"/>
                          <a:cs typeface="Courier New" panose="02070309020205020404" pitchFamily="49" charset="0"/>
                        </a:rPr>
                        <a:t>perspective()</a:t>
                      </a:r>
                    </a:p>
                  </a:txBody>
                  <a:tcPr/>
                </a:tc>
                <a:tc>
                  <a:txBody>
                    <a:bodyPr/>
                    <a:lstStyle/>
                    <a:p>
                      <a:r>
                        <a:rPr lang="en-GB" dirty="0"/>
                        <a:t>Sets distance between the user and the z=0 plane</a:t>
                      </a:r>
                    </a:p>
                  </a:txBody>
                  <a:tcPr/>
                </a:tc>
                <a:extLst>
                  <a:ext uri="{0D108BD9-81ED-4DB2-BD59-A6C34878D82A}">
                    <a16:rowId xmlns:a16="http://schemas.microsoft.com/office/drawing/2014/main" val="95102461"/>
                  </a:ext>
                </a:extLst>
              </a:tr>
            </a:tbl>
          </a:graphicData>
        </a:graphic>
      </p:graphicFrame>
    </p:spTree>
    <p:extLst>
      <p:ext uri="{BB962C8B-B14F-4D97-AF65-F5344CB8AC3E}">
        <p14:creationId xmlns:p14="http://schemas.microsoft.com/office/powerpoint/2010/main" val="20991885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sz="quarter" idx="10"/>
          </p:nvPr>
        </p:nvSpPr>
        <p:spPr>
          <a:prstGeom prst="rect">
            <a:avLst/>
          </a:prstGeom>
        </p:spPr>
        <p:txBody>
          <a:bodyPr/>
          <a:lstStyle/>
          <a:p>
            <a:pPr marL="0" indent="0">
              <a:buNone/>
            </a:pPr>
            <a:r>
              <a:rPr lang="en-GB" sz="2000" dirty="0"/>
              <a:t>To translate an element, use one of these CSS functions:</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Example:</a:t>
            </a:r>
          </a:p>
          <a:p>
            <a:pPr marL="0" lvl="1" indent="0">
              <a:buNone/>
            </a:pPr>
            <a:endParaRPr lang="en-GB" sz="1400" dirty="0"/>
          </a:p>
        </p:txBody>
      </p:sp>
      <p:sp>
        <p:nvSpPr>
          <p:cNvPr id="10243" name="Rectangle 2"/>
          <p:cNvSpPr>
            <a:spLocks noGrp="1" noChangeArrowheads="1"/>
          </p:cNvSpPr>
          <p:nvPr>
            <p:ph type="title"/>
          </p:nvPr>
        </p:nvSpPr>
        <p:spPr>
          <a:prstGeom prst="rect">
            <a:avLst/>
          </a:prstGeom>
        </p:spPr>
        <p:txBody>
          <a:bodyPr>
            <a:normAutofit/>
          </a:bodyPr>
          <a:lstStyle/>
          <a:p>
            <a:r>
              <a:rPr lang="en-GB" dirty="0"/>
              <a:t>Translations</a:t>
            </a:r>
          </a:p>
        </p:txBody>
      </p:sp>
      <p:sp>
        <p:nvSpPr>
          <p:cNvPr id="11" name="TextBox 10"/>
          <p:cNvSpPr txBox="1"/>
          <p:nvPr/>
        </p:nvSpPr>
        <p:spPr>
          <a:xfrm>
            <a:off x="271261" y="2412271"/>
            <a:ext cx="11404799" cy="400110"/>
          </a:xfrm>
          <a:prstGeom prst="rect">
            <a:avLst/>
          </a:prstGeom>
          <a:solidFill>
            <a:srgbClr val="FFD5FE"/>
          </a:solidFill>
          <a:ln>
            <a:noFill/>
          </a:ln>
        </p:spPr>
        <p:txBody>
          <a:bodyPr wrap="square">
            <a:spAutoFit/>
          </a:bodyPr>
          <a:lstStyle/>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translate(</a:t>
            </a:r>
            <a:r>
              <a:rPr lang="en-GB" sz="2000" b="1" dirty="0" err="1">
                <a:latin typeface="Source Code Pro" panose="020B0309030403020204" pitchFamily="49" charset="0"/>
                <a:ea typeface="Source Code Pro" panose="020B0309030403020204" pitchFamily="49" charset="0"/>
                <a:cs typeface="Courier New" pitchFamily="49" charset="0"/>
              </a:rPr>
              <a:t>tx</a:t>
            </a:r>
            <a:r>
              <a:rPr lang="en-GB" sz="2000" b="1" dirty="0">
                <a:latin typeface="Source Code Pro" panose="020B0309030403020204" pitchFamily="49" charset="0"/>
                <a:ea typeface="Source Code Pro" panose="020B0309030403020204" pitchFamily="49" charset="0"/>
                <a:cs typeface="Courier New" pitchFamily="49" charset="0"/>
              </a:rPr>
              <a:t>, [</a:t>
            </a:r>
            <a:r>
              <a:rPr lang="en-GB" sz="2000" b="1" dirty="0" err="1">
                <a:latin typeface="Source Code Pro" panose="020B0309030403020204" pitchFamily="49" charset="0"/>
                <a:ea typeface="Source Code Pro" panose="020B0309030403020204" pitchFamily="49" charset="0"/>
                <a:cs typeface="Courier New" pitchFamily="49" charset="0"/>
              </a:rPr>
              <a:t>ty</a:t>
            </a:r>
            <a:r>
              <a:rPr lang="en-GB" sz="2000" b="1" dirty="0">
                <a:latin typeface="Source Code Pro" panose="020B0309030403020204" pitchFamily="49" charset="0"/>
                <a:ea typeface="Source Code Pro" panose="020B0309030403020204" pitchFamily="49" charset="0"/>
                <a:cs typeface="Courier New" pitchFamily="49" charset="0"/>
              </a:rPr>
              <a:t>])</a:t>
            </a:r>
          </a:p>
        </p:txBody>
      </p:sp>
      <p:sp>
        <p:nvSpPr>
          <p:cNvPr id="14" name="TextBox 13"/>
          <p:cNvSpPr txBox="1"/>
          <p:nvPr/>
        </p:nvSpPr>
        <p:spPr>
          <a:xfrm>
            <a:off x="271262" y="3043296"/>
            <a:ext cx="11404799" cy="400110"/>
          </a:xfrm>
          <a:prstGeom prst="rect">
            <a:avLst/>
          </a:prstGeom>
          <a:solidFill>
            <a:srgbClr val="FFD5FE"/>
          </a:solidFill>
          <a:ln>
            <a:noFill/>
          </a:ln>
        </p:spPr>
        <p:txBody>
          <a:bodyPr wrap="square">
            <a:spAutoFit/>
          </a:bodyPr>
          <a:lstStyle/>
          <a:p>
            <a:pPr eaLnBrk="0" hangingPunct="0">
              <a:spcBef>
                <a:spcPts val="0"/>
              </a:spcBef>
              <a:defRPr/>
            </a:pPr>
            <a:r>
              <a:rPr lang="en-GB" sz="2000" b="1" dirty="0" err="1">
                <a:latin typeface="Source Code Pro" panose="020B0309030403020204" pitchFamily="49" charset="0"/>
                <a:ea typeface="Source Code Pro" panose="020B0309030403020204" pitchFamily="49" charset="0"/>
                <a:cs typeface="Courier New" pitchFamily="49" charset="0"/>
              </a:rPr>
              <a:t>translateX</a:t>
            </a:r>
            <a:r>
              <a:rPr lang="en-GB" sz="2000" b="1" dirty="0">
                <a:latin typeface="Source Code Pro" panose="020B0309030403020204" pitchFamily="49" charset="0"/>
                <a:ea typeface="Source Code Pro" panose="020B0309030403020204" pitchFamily="49" charset="0"/>
                <a:cs typeface="Courier New" pitchFamily="49" charset="0"/>
              </a:rPr>
              <a:t>(</a:t>
            </a:r>
            <a:r>
              <a:rPr lang="en-GB" sz="2000" b="1" dirty="0" err="1">
                <a:latin typeface="Source Code Pro" panose="020B0309030403020204" pitchFamily="49" charset="0"/>
                <a:ea typeface="Source Code Pro" panose="020B0309030403020204" pitchFamily="49" charset="0"/>
                <a:cs typeface="Courier New" pitchFamily="49" charset="0"/>
              </a:rPr>
              <a:t>tx</a:t>
            </a:r>
            <a:r>
              <a:rPr lang="en-GB" sz="2000" b="1" dirty="0">
                <a:latin typeface="Source Code Pro" panose="020B0309030403020204" pitchFamily="49" charset="0"/>
                <a:ea typeface="Source Code Pro" panose="020B0309030403020204" pitchFamily="49" charset="0"/>
                <a:cs typeface="Courier New" pitchFamily="49" charset="0"/>
              </a:rPr>
              <a:t>)</a:t>
            </a:r>
          </a:p>
        </p:txBody>
      </p:sp>
      <p:sp>
        <p:nvSpPr>
          <p:cNvPr id="15" name="TextBox 14"/>
          <p:cNvSpPr txBox="1"/>
          <p:nvPr/>
        </p:nvSpPr>
        <p:spPr>
          <a:xfrm>
            <a:off x="271262" y="3698864"/>
            <a:ext cx="11404799" cy="400110"/>
          </a:xfrm>
          <a:prstGeom prst="rect">
            <a:avLst/>
          </a:prstGeom>
          <a:solidFill>
            <a:srgbClr val="FFD5FE"/>
          </a:solidFill>
          <a:ln>
            <a:noFill/>
          </a:ln>
        </p:spPr>
        <p:txBody>
          <a:bodyPr wrap="square">
            <a:spAutoFit/>
          </a:bodyPr>
          <a:lstStyle/>
          <a:p>
            <a:pPr eaLnBrk="0" hangingPunct="0">
              <a:spcBef>
                <a:spcPts val="0"/>
              </a:spcBef>
              <a:defRPr/>
            </a:pPr>
            <a:r>
              <a:rPr lang="en-GB" sz="2000" b="1" dirty="0" err="1">
                <a:latin typeface="Source Code Pro" panose="020B0309030403020204" pitchFamily="49" charset="0"/>
                <a:ea typeface="Source Code Pro" panose="020B0309030403020204" pitchFamily="49" charset="0"/>
                <a:cs typeface="Courier New" pitchFamily="49" charset="0"/>
              </a:rPr>
              <a:t>translateY</a:t>
            </a:r>
            <a:r>
              <a:rPr lang="en-GB" sz="2000" b="1" dirty="0">
                <a:latin typeface="Source Code Pro" panose="020B0309030403020204" pitchFamily="49" charset="0"/>
                <a:ea typeface="Source Code Pro" panose="020B0309030403020204" pitchFamily="49" charset="0"/>
                <a:cs typeface="Courier New" pitchFamily="49" charset="0"/>
              </a:rPr>
              <a:t>(</a:t>
            </a:r>
            <a:r>
              <a:rPr lang="en-GB" sz="2000" b="1" dirty="0" err="1">
                <a:latin typeface="Source Code Pro" panose="020B0309030403020204" pitchFamily="49" charset="0"/>
                <a:ea typeface="Source Code Pro" panose="020B0309030403020204" pitchFamily="49" charset="0"/>
                <a:cs typeface="Courier New" pitchFamily="49" charset="0"/>
              </a:rPr>
              <a:t>ty</a:t>
            </a:r>
            <a:r>
              <a:rPr lang="en-GB" sz="2000" b="1" dirty="0">
                <a:latin typeface="Source Code Pro" panose="020B0309030403020204" pitchFamily="49" charset="0"/>
                <a:ea typeface="Source Code Pro" panose="020B0309030403020204" pitchFamily="49" charset="0"/>
                <a:cs typeface="Courier New" pitchFamily="49" charset="0"/>
              </a:rPr>
              <a:t>)</a:t>
            </a:r>
          </a:p>
        </p:txBody>
      </p:sp>
      <p:sp>
        <p:nvSpPr>
          <p:cNvPr id="17" name="TextBox 16"/>
          <p:cNvSpPr txBox="1"/>
          <p:nvPr/>
        </p:nvSpPr>
        <p:spPr>
          <a:xfrm>
            <a:off x="271263" y="4801685"/>
            <a:ext cx="11404799" cy="1015663"/>
          </a:xfrm>
          <a:prstGeom prst="rect">
            <a:avLst/>
          </a:prstGeom>
          <a:solidFill>
            <a:srgbClr val="FFD5FE"/>
          </a:solidFill>
          <a:ln>
            <a:noFill/>
          </a:ln>
        </p:spPr>
        <p:txBody>
          <a:bodyPr wrap="square">
            <a:spAutoFit/>
          </a:bodyPr>
          <a:lstStyle/>
          <a:p>
            <a:pPr eaLnBrk="0" hangingPunct="0">
              <a:spcBef>
                <a:spcPts val="0"/>
              </a:spcBef>
              <a:defRPr/>
            </a:pPr>
            <a:r>
              <a:rPr lang="en-GB" sz="2000" b="1" dirty="0" err="1">
                <a:latin typeface="Source Code Pro" panose="020B0309030403020204" pitchFamily="49" charset="0"/>
                <a:ea typeface="Source Code Pro" panose="020B0309030403020204" pitchFamily="49" charset="0"/>
                <a:cs typeface="Courier New" pitchFamily="49" charset="0"/>
              </a:rPr>
              <a:t>someCssRule</a:t>
            </a:r>
            <a:r>
              <a:rPr lang="en-GB" sz="2000" b="1" dirty="0">
                <a:latin typeface="Source Code Pro" panose="020B0309030403020204" pitchFamily="49" charset="0"/>
                <a:ea typeface="Source Code Pro" panose="020B0309030403020204" pitchFamily="49" charset="0"/>
                <a:cs typeface="Courier New" pitchFamily="49" charset="0"/>
              </a:rPr>
              <a:t> {</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  transform: translate(400px, 20px);</a:t>
            </a:r>
          </a:p>
          <a:p>
            <a:pPr eaLnBrk="0" hangingPunct="0">
              <a:spcBef>
                <a:spcPts val="0"/>
              </a:spcBef>
              <a:defRPr/>
            </a:pPr>
            <a:r>
              <a:rPr lang="en-GB" sz="2000" b="1" dirty="0">
                <a:latin typeface="Source Code Pro" panose="020B0309030403020204" pitchFamily="49" charset="0"/>
                <a:ea typeface="Source Code Pro" panose="020B0309030403020204" pitchFamily="49" charset="0"/>
                <a:cs typeface="Courier New" pitchFamily="49" charset="0"/>
              </a:rPr>
              <a:t>}</a:t>
            </a:r>
          </a:p>
        </p:txBody>
      </p:sp>
    </p:spTree>
    <p:extLst>
      <p:ext uri="{BB962C8B-B14F-4D97-AF65-F5344CB8AC3E}">
        <p14:creationId xmlns:p14="http://schemas.microsoft.com/office/powerpoint/2010/main" val="3897131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66A4B-CE0E-29A0-DB0E-5AC12A9FD00C}"/>
              </a:ext>
            </a:extLst>
          </p:cNvPr>
          <p:cNvSpPr>
            <a:spLocks noGrp="1"/>
          </p:cNvSpPr>
          <p:nvPr>
            <p:ph type="title"/>
          </p:nvPr>
        </p:nvSpPr>
        <p:spPr/>
        <p:txBody>
          <a:bodyPr/>
          <a:lstStyle/>
          <a:p>
            <a:r>
              <a:rPr lang="en-GB" cap="none" dirty="0"/>
              <a:t>Learning Objectives</a:t>
            </a:r>
            <a:br>
              <a:rPr lang="en-GB" cap="none" dirty="0"/>
            </a:br>
            <a:endParaRPr lang="en-GB" dirty="0"/>
          </a:p>
        </p:txBody>
      </p:sp>
      <p:sp>
        <p:nvSpPr>
          <p:cNvPr id="4" name="Text Placeholder 3">
            <a:extLst>
              <a:ext uri="{FF2B5EF4-FFF2-40B4-BE49-F238E27FC236}">
                <a16:creationId xmlns:a16="http://schemas.microsoft.com/office/drawing/2014/main" id="{9257994F-FCEE-4C02-9540-2CA7DB11FC99}"/>
              </a:ext>
            </a:extLst>
          </p:cNvPr>
          <p:cNvSpPr>
            <a:spLocks noGrp="1"/>
          </p:cNvSpPr>
          <p:nvPr>
            <p:ph type="body" sz="quarter" idx="4294967295"/>
          </p:nvPr>
        </p:nvSpPr>
        <p:spPr>
          <a:xfrm>
            <a:off x="514799" y="972000"/>
            <a:ext cx="10990262" cy="6132513"/>
          </a:xfrm>
        </p:spPr>
        <p:txBody>
          <a:bodyPr anchor="ctr"/>
          <a:lstStyle/>
          <a:p>
            <a:pPr marL="285750" indent="-285750">
              <a:lnSpc>
                <a:spcPct val="100000"/>
              </a:lnSpc>
              <a:spcBef>
                <a:spcPts val="1200"/>
              </a:spcBef>
              <a:buFont typeface="Arial" panose="020B0604020202020204" pitchFamily="34" charset="0"/>
              <a:buChar char="•"/>
            </a:pPr>
            <a:r>
              <a:rPr lang="en-GB" dirty="0"/>
              <a:t>Understand what CSS is</a:t>
            </a:r>
          </a:p>
          <a:p>
            <a:pPr marL="285750" indent="-285750">
              <a:lnSpc>
                <a:spcPct val="100000"/>
              </a:lnSpc>
              <a:spcBef>
                <a:spcPts val="1200"/>
              </a:spcBef>
              <a:buFont typeface="Arial" panose="020B0604020202020204" pitchFamily="34" charset="0"/>
              <a:buChar char="•"/>
            </a:pPr>
            <a:r>
              <a:rPr lang="en-GB" dirty="0"/>
              <a:t>Understand how CSS can be applied to web pages</a:t>
            </a:r>
          </a:p>
          <a:p>
            <a:pPr marL="285750" indent="-285750">
              <a:lnSpc>
                <a:spcPct val="100000"/>
              </a:lnSpc>
              <a:spcBef>
                <a:spcPts val="1200"/>
              </a:spcBef>
              <a:buFont typeface="Arial" panose="020B0604020202020204" pitchFamily="34" charset="0"/>
              <a:buChar char="•"/>
            </a:pPr>
            <a:r>
              <a:rPr lang="en-GB" dirty="0"/>
              <a:t>Understand the syntax of writing CSS rules</a:t>
            </a:r>
          </a:p>
          <a:p>
            <a:pPr marL="285750" indent="-285750">
              <a:lnSpc>
                <a:spcPct val="100000"/>
              </a:lnSpc>
              <a:spcBef>
                <a:spcPts val="1200"/>
              </a:spcBef>
              <a:buFont typeface="Arial" panose="020B0604020202020204" pitchFamily="34" charset="0"/>
              <a:buChar char="•"/>
            </a:pPr>
            <a:r>
              <a:rPr lang="en-GB" dirty="0"/>
              <a:t>Be able to select elements to apply CSS to</a:t>
            </a:r>
          </a:p>
          <a:p>
            <a:pPr marL="285750" indent="-285750">
              <a:lnSpc>
                <a:spcPct val="100000"/>
              </a:lnSpc>
              <a:spcBef>
                <a:spcPts val="1200"/>
              </a:spcBef>
              <a:buFont typeface="Arial" panose="020B0604020202020204" pitchFamily="34" charset="0"/>
              <a:buChar char="•"/>
            </a:pPr>
            <a:r>
              <a:rPr lang="en-GB" dirty="0"/>
              <a:t>Be able to work with Text, Colours and Images</a:t>
            </a:r>
          </a:p>
          <a:p>
            <a:pPr marL="285750" indent="-285750">
              <a:lnSpc>
                <a:spcPct val="100000"/>
              </a:lnSpc>
              <a:spcBef>
                <a:spcPts val="1200"/>
              </a:spcBef>
              <a:buFont typeface="Arial" panose="020B0604020202020204" pitchFamily="34" charset="0"/>
              <a:buChar char="•"/>
            </a:pPr>
            <a:r>
              <a:rPr lang="en-GB" dirty="0"/>
              <a:t>Be able to work with the Box Model and position elements</a:t>
            </a:r>
          </a:p>
          <a:p>
            <a:pPr marL="285750" indent="-285750">
              <a:lnSpc>
                <a:spcPct val="100000"/>
              </a:lnSpc>
              <a:spcBef>
                <a:spcPts val="1200"/>
              </a:spcBef>
              <a:buFont typeface="Arial" panose="020B0604020202020204" pitchFamily="34" charset="0"/>
              <a:buChar char="•"/>
            </a:pPr>
            <a:r>
              <a:rPr lang="en-GB" dirty="0"/>
              <a:t>Be able to style lists and tables</a:t>
            </a:r>
          </a:p>
          <a:p>
            <a:pPr marL="285750" indent="-285750">
              <a:lnSpc>
                <a:spcPct val="100000"/>
              </a:lnSpc>
              <a:spcBef>
                <a:spcPts val="1200"/>
              </a:spcBef>
              <a:buFont typeface="Arial" panose="020B0604020202020204" pitchFamily="34" charset="0"/>
              <a:buChar char="•"/>
            </a:pPr>
            <a:r>
              <a:rPr lang="en-GB" dirty="0"/>
              <a:t>Be able to add CSS animations, transforms and transitions to elements</a:t>
            </a:r>
          </a:p>
        </p:txBody>
      </p:sp>
    </p:spTree>
    <p:extLst>
      <p:ext uri="{BB962C8B-B14F-4D97-AF65-F5344CB8AC3E}">
        <p14:creationId xmlns:p14="http://schemas.microsoft.com/office/powerpoint/2010/main" val="388236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sz="quarter" idx="10"/>
          </p:nvPr>
        </p:nvSpPr>
        <p:spPr>
          <a:prstGeom prst="rect">
            <a:avLst/>
          </a:prstGeom>
        </p:spPr>
        <p:txBody>
          <a:bodyPr/>
          <a:lstStyle/>
          <a:p>
            <a:pPr marL="0" indent="0">
              <a:lnSpc>
                <a:spcPct val="100000"/>
              </a:lnSpc>
              <a:spcBef>
                <a:spcPts val="1200"/>
              </a:spcBef>
              <a:buNone/>
            </a:pPr>
            <a:r>
              <a:rPr lang="en-US" altLang="en-US" sz="2000" dirty="0"/>
              <a:t>Use </a:t>
            </a: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&lt;style&gt; … &lt;/style&gt; </a:t>
            </a:r>
            <a:r>
              <a:rPr lang="en-US" altLang="en-US" sz="2000" dirty="0"/>
              <a:t>inside the </a:t>
            </a: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&lt;head&gt; </a:t>
            </a:r>
            <a:r>
              <a:rPr lang="en-US" altLang="en-US" sz="2000" dirty="0"/>
              <a:t>tag</a:t>
            </a:r>
          </a:p>
          <a:p>
            <a:pPr marL="0" indent="0">
              <a:lnSpc>
                <a:spcPct val="100000"/>
              </a:lnSpc>
              <a:spcBef>
                <a:spcPts val="1200"/>
              </a:spcBef>
              <a:buNone/>
            </a:pPr>
            <a:r>
              <a:rPr lang="en-US" altLang="en-US" sz="2000" dirty="0"/>
              <a:t>A style sheet definition contains a list of</a:t>
            </a:r>
          </a:p>
          <a:p>
            <a:pPr lvl="1">
              <a:lnSpc>
                <a:spcPct val="100000"/>
              </a:lnSpc>
              <a:buFont typeface="Arial" panose="020B0604020202020204" pitchFamily="34" charset="0"/>
              <a:buChar char="•"/>
            </a:pPr>
            <a:r>
              <a:rPr lang="en-US" altLang="en-US" sz="1800" dirty="0"/>
              <a:t>HTML tags, and</a:t>
            </a:r>
          </a:p>
          <a:p>
            <a:pPr lvl="1">
              <a:lnSpc>
                <a:spcPct val="100000"/>
              </a:lnSpc>
              <a:buFont typeface="Arial" panose="020B0604020202020204" pitchFamily="34" charset="0"/>
              <a:buChar char="•"/>
            </a:pPr>
            <a:r>
              <a:rPr lang="en-US" altLang="en-US" sz="1800" dirty="0"/>
              <a:t>Associated format information for that tag</a:t>
            </a:r>
          </a:p>
        </p:txBody>
      </p:sp>
      <p:sp>
        <p:nvSpPr>
          <p:cNvPr id="31746" name="Rectangle 2"/>
          <p:cNvSpPr>
            <a:spLocks noGrp="1" noChangeArrowheads="1"/>
          </p:cNvSpPr>
          <p:nvPr>
            <p:ph type="title"/>
          </p:nvPr>
        </p:nvSpPr>
        <p:spPr>
          <a:prstGeom prst="rect">
            <a:avLst/>
          </a:prstGeom>
        </p:spPr>
        <p:txBody>
          <a:bodyPr>
            <a:normAutofit/>
          </a:bodyPr>
          <a:lstStyle/>
          <a:p>
            <a:r>
              <a:rPr lang="en-US" dirty="0"/>
              <a:t>Embedded Style Sheets</a:t>
            </a:r>
          </a:p>
        </p:txBody>
      </p:sp>
      <p:sp>
        <p:nvSpPr>
          <p:cNvPr id="32772" name="Rectangle 4"/>
          <p:cNvSpPr>
            <a:spLocks noChangeArrowheads="1"/>
          </p:cNvSpPr>
          <p:nvPr/>
        </p:nvSpPr>
        <p:spPr bwMode="auto">
          <a:xfrm>
            <a:off x="392806" y="3831771"/>
            <a:ext cx="11404800" cy="1938992"/>
          </a:xfrm>
          <a:prstGeom prst="rect">
            <a:avLst/>
          </a:prstGeom>
          <a:solidFill>
            <a:schemeClr val="tx2">
              <a:lumMod val="20000"/>
              <a:lumOff val="80000"/>
            </a:schemeClr>
          </a:solidFill>
        </p:spPr>
        <p:txBody>
          <a:bodyPr wrap="square" rtlCol="0">
            <a:spAutoFit/>
          </a:bodyPr>
          <a:lstStyle/>
          <a:p>
            <a:r>
              <a:rPr lang="en-US" altLang="en-US" sz="2000" b="1" dirty="0">
                <a:latin typeface="Source Code Pro" panose="020B0309030403020204" pitchFamily="49" charset="0"/>
                <a:ea typeface="Source Code Pro" panose="020B0309030403020204" pitchFamily="49" charset="0"/>
                <a:cs typeface="Courier New" pitchFamily="49" charset="0"/>
              </a:rPr>
              <a:t>.. .. ..</a:t>
            </a:r>
          </a:p>
          <a:p>
            <a:r>
              <a:rPr lang="en-US" altLang="en-US" sz="2000" b="1" dirty="0">
                <a:latin typeface="Source Code Pro" panose="020B0309030403020204" pitchFamily="49" charset="0"/>
                <a:ea typeface="Source Code Pro" panose="020B0309030403020204" pitchFamily="49" charset="0"/>
                <a:cs typeface="Courier New" pitchFamily="49" charset="0"/>
              </a:rPr>
              <a:t>&lt;style&gt;</a:t>
            </a:r>
          </a:p>
          <a:p>
            <a:r>
              <a:rPr lang="en-US" altLang="en-US" sz="2000" b="1" dirty="0">
                <a:latin typeface="Source Code Pro" panose="020B0309030403020204" pitchFamily="49" charset="0"/>
                <a:ea typeface="Source Code Pro" panose="020B0309030403020204" pitchFamily="49" charset="0"/>
                <a:cs typeface="Courier New" pitchFamily="49" charset="0"/>
              </a:rPr>
              <a:t>  h1 { font-size: 15pt; </a:t>
            </a:r>
            <a:r>
              <a:rPr lang="en-US" altLang="en-US" sz="2000" b="1" dirty="0" err="1">
                <a:latin typeface="Source Code Pro" panose="020B0309030403020204" pitchFamily="49" charset="0"/>
                <a:ea typeface="Source Code Pro" panose="020B0309030403020204" pitchFamily="49" charset="0"/>
                <a:cs typeface="Courier New" pitchFamily="49" charset="0"/>
              </a:rPr>
              <a:t>font-weight:bold</a:t>
            </a:r>
            <a:r>
              <a:rPr lang="en-US" altLang="en-US" sz="2000" b="1" dirty="0">
                <a:latin typeface="Source Code Pro" panose="020B0309030403020204" pitchFamily="49" charset="0"/>
                <a:ea typeface="Source Code Pro" panose="020B0309030403020204" pitchFamily="49" charset="0"/>
                <a:cs typeface="Courier New" pitchFamily="49" charset="0"/>
              </a:rPr>
              <a:t>}</a:t>
            </a:r>
          </a:p>
          <a:p>
            <a:r>
              <a:rPr lang="en-US" altLang="en-US" sz="2000" b="1" dirty="0">
                <a:latin typeface="Source Code Pro" panose="020B0309030403020204" pitchFamily="49" charset="0"/>
                <a:ea typeface="Source Code Pro" panose="020B0309030403020204" pitchFamily="49" charset="0"/>
                <a:cs typeface="Courier New" pitchFamily="49" charset="0"/>
              </a:rPr>
              <a:t>  p { font: bold italic 12pt/20pt times, serif}</a:t>
            </a:r>
          </a:p>
          <a:p>
            <a:r>
              <a:rPr lang="en-US" altLang="en-US" sz="2000" b="1" dirty="0">
                <a:latin typeface="Source Code Pro" panose="020B0309030403020204" pitchFamily="49" charset="0"/>
                <a:ea typeface="Source Code Pro" panose="020B0309030403020204" pitchFamily="49" charset="0"/>
                <a:cs typeface="Courier New" pitchFamily="49" charset="0"/>
              </a:rPr>
              <a:t>&lt;/style&gt;</a:t>
            </a:r>
          </a:p>
          <a:p>
            <a:r>
              <a:rPr lang="en-US" altLang="en-US" sz="2000" b="1" dirty="0">
                <a:latin typeface="Source Code Pro" panose="020B0309030403020204" pitchFamily="49" charset="0"/>
                <a:ea typeface="Source Code Pro" panose="020B0309030403020204" pitchFamily="49" charset="0"/>
                <a:cs typeface="Courier New" pitchFamily="49" charset="0"/>
              </a:rPr>
              <a:t>.. .. ..</a:t>
            </a:r>
          </a:p>
        </p:txBody>
      </p:sp>
    </p:spTree>
    <p:extLst>
      <p:ext uri="{BB962C8B-B14F-4D97-AF65-F5344CB8AC3E}">
        <p14:creationId xmlns:p14="http://schemas.microsoft.com/office/powerpoint/2010/main" val="990635301"/>
      </p:ext>
    </p:extLst>
  </p:cSld>
  <p:clrMapOvr>
    <a:masterClrMapping/>
  </p:clrMapOvr>
</p:sld>
</file>

<file path=ppt/theme/theme1.xml><?xml version="1.0" encoding="utf-8"?>
<a:theme xmlns:a="http://schemas.openxmlformats.org/drawingml/2006/main" name="1_QA_CovSlid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xml><?xml version="1.0" encoding="utf-8"?>
<a:theme xmlns:a="http://schemas.openxmlformats.org/drawingml/2006/main" name="2_QA_Div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3.xml><?xml version="1.0" encoding="utf-8"?>
<a:theme xmlns:a="http://schemas.openxmlformats.org/drawingml/2006/main" name="3_QA_Cont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4.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9d04ef3-bcb7-4ae4-a62d-289c704a8497" xsi:nil="true"/>
    <lcf76f155ced4ddcb4097134ff3c332f xmlns="913fe58e-060a-4373-b11d-b366e3be465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73D98DD7F7D1B4CA343FFC9BA0D08F2" ma:contentTypeVersion="14" ma:contentTypeDescription="Create a new document." ma:contentTypeScope="" ma:versionID="f5b787ffde9de8eed7b2a76560910c0f">
  <xsd:schema xmlns:xsd="http://www.w3.org/2001/XMLSchema" xmlns:xs="http://www.w3.org/2001/XMLSchema" xmlns:p="http://schemas.microsoft.com/office/2006/metadata/properties" xmlns:ns2="913fe58e-060a-4373-b11d-b366e3be4652" xmlns:ns3="d9d04ef3-bcb7-4ae4-a62d-289c704a8497" targetNamespace="http://schemas.microsoft.com/office/2006/metadata/properties" ma:root="true" ma:fieldsID="53a1b84068abfc2e8b13ed24d677af21" ns2:_="" ns3:_="">
    <xsd:import namespace="913fe58e-060a-4373-b11d-b366e3be4652"/>
    <xsd:import namespace="d9d04ef3-bcb7-4ae4-a62d-289c704a849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fe58e-060a-4373-b11d-b366e3be4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d04ef3-bcb7-4ae4-a62d-289c704a84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418cb5f-0ed4-4140-b688-db7f9630287e}" ma:internalName="TaxCatchAll" ma:showField="CatchAllData" ma:web="d9d04ef3-bcb7-4ae4-a62d-289c704a8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C30DAE-B620-4A44-86E1-C068291CCFFC}">
  <ds:schemaRefs>
    <ds:schemaRef ds:uri="http://schemas.microsoft.com/sharepoint/v3/contenttype/forms"/>
  </ds:schemaRefs>
</ds:datastoreItem>
</file>

<file path=customXml/itemProps2.xml><?xml version="1.0" encoding="utf-8"?>
<ds:datastoreItem xmlns:ds="http://schemas.openxmlformats.org/officeDocument/2006/customXml" ds:itemID="{C5B696F7-525C-4B2A-A1FD-0DB0CD9DD402}">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7CD051A0-1668-425F-91BC-9848CE12BA62"/>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C6FFEC52-3097-419C-8165-4B62791827AA}"/>
</file>

<file path=docProps/app.xml><?xml version="1.0" encoding="utf-8"?>
<Properties xmlns="http://schemas.openxmlformats.org/officeDocument/2006/extended-properties" xmlns:vt="http://schemas.openxmlformats.org/officeDocument/2006/docPropsVTypes">
  <Template>PPM Courseware Slides</Template>
  <TotalTime>3486</TotalTime>
  <Words>12594</Words>
  <Application>Microsoft Office PowerPoint</Application>
  <PresentationFormat>Widescreen</PresentationFormat>
  <Paragraphs>1279</Paragraphs>
  <Slides>89</Slides>
  <Notes>89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89</vt:i4>
      </vt:variant>
    </vt:vector>
  </HeadingPairs>
  <TitlesOfParts>
    <vt:vector size="102" baseType="lpstr">
      <vt:lpstr>-apple-system</vt:lpstr>
      <vt:lpstr>Arial</vt:lpstr>
      <vt:lpstr>Courier New</vt:lpstr>
      <vt:lpstr>Figtree</vt:lpstr>
      <vt:lpstr>Figtree ExtraBold</vt:lpstr>
      <vt:lpstr>Montserrat</vt:lpstr>
      <vt:lpstr>Montserrat Black</vt:lpstr>
      <vt:lpstr>Segoe UI</vt:lpstr>
      <vt:lpstr>Source Code Pro</vt:lpstr>
      <vt:lpstr>var(--fontFamilyBase)</vt:lpstr>
      <vt:lpstr>1_QA_CovSlide</vt:lpstr>
      <vt:lpstr>2_QA_DivSlides</vt:lpstr>
      <vt:lpstr>3_QA_ContSlides</vt:lpstr>
      <vt:lpstr>Web Fundamentals</vt:lpstr>
      <vt:lpstr>Learning Objectives </vt:lpstr>
      <vt:lpstr>Cascading Style Sheets  </vt:lpstr>
      <vt:lpstr>CSS Application and Syntax</vt:lpstr>
      <vt:lpstr>Cascading Style Sheets  </vt:lpstr>
      <vt:lpstr>CSS Taxonomy And Status (2017)</vt:lpstr>
      <vt:lpstr>CSS Basic Syntax </vt:lpstr>
      <vt:lpstr>Inline Styles</vt:lpstr>
      <vt:lpstr>Embedded Style Sheets</vt:lpstr>
      <vt:lpstr>External Style Sheets</vt:lpstr>
      <vt:lpstr>CSS and the DOM</vt:lpstr>
      <vt:lpstr>Recall: the Document Object Model</vt:lpstr>
      <vt:lpstr>HTML markup to DOM object (1)</vt:lpstr>
      <vt:lpstr>HTML markup to DOM object (2)</vt:lpstr>
      <vt:lpstr>Inheritance and Selecting Elements</vt:lpstr>
      <vt:lpstr>Selecting Elements To Style </vt:lpstr>
      <vt:lpstr>Selecting all tags of a particular type </vt:lpstr>
      <vt:lpstr>Understanding Inheritance</vt:lpstr>
      <vt:lpstr>Hierarchical Inheritance</vt:lpstr>
      <vt:lpstr>Select tags dependent on the relationship to others in the DOM</vt:lpstr>
      <vt:lpstr>Select tags based on their id or class attribute</vt:lpstr>
      <vt:lpstr>Selecting sets of elements with pseudo-classes</vt:lpstr>
      <vt:lpstr>Selecting sets of elements with pseudo classes</vt:lpstr>
      <vt:lpstr>Pseudo classes and elements</vt:lpstr>
      <vt:lpstr>Pseudo classes specificity</vt:lpstr>
      <vt:lpstr>before: and after:</vt:lpstr>
      <vt:lpstr>Choosing elements by their attribute</vt:lpstr>
      <vt:lpstr>Quick Lab 6 – CSS Selectors</vt:lpstr>
      <vt:lpstr>Text and Colours</vt:lpstr>
      <vt:lpstr>Working with fonts – setting the character type</vt:lpstr>
      <vt:lpstr>Font Families</vt:lpstr>
      <vt:lpstr>Other Font Settings</vt:lpstr>
      <vt:lpstr>Setting fonts as a compound rule</vt:lpstr>
      <vt:lpstr>Text Alignment and Other Properties</vt:lpstr>
      <vt:lpstr>Adding a drop shadow</vt:lpstr>
      <vt:lpstr>Color values and format</vt:lpstr>
      <vt:lpstr>Color values and format RGB/RGBA</vt:lpstr>
      <vt:lpstr>Color values and format – HSL/HSLA</vt:lpstr>
      <vt:lpstr>Measurement Units</vt:lpstr>
      <vt:lpstr>Element Sizing</vt:lpstr>
      <vt:lpstr>Quick Lab 7 – Text, Colours and Sizing</vt:lpstr>
      <vt:lpstr>Images and Backgrounds</vt:lpstr>
      <vt:lpstr>Setting Image Properties</vt:lpstr>
      <vt:lpstr>Page Background Colour and Images</vt:lpstr>
      <vt:lpstr>Element Background Images </vt:lpstr>
      <vt:lpstr>Background Images  </vt:lpstr>
      <vt:lpstr>So &lt;Img&gt; Or Background-image?  </vt:lpstr>
      <vt:lpstr>So &lt;Img&gt; Or Background-image? - Pt2  </vt:lpstr>
      <vt:lpstr>Quick Lab 8 – Images and Backgrounds</vt:lpstr>
      <vt:lpstr>The Box Model</vt:lpstr>
      <vt:lpstr>The Box Model</vt:lpstr>
      <vt:lpstr>The Box Model</vt:lpstr>
      <vt:lpstr>The Box Model – Settings Properties</vt:lpstr>
      <vt:lpstr>Element Width and Height</vt:lpstr>
      <vt:lpstr>The border-box model</vt:lpstr>
      <vt:lpstr>Borders</vt:lpstr>
      <vt:lpstr>Rounded borders</vt:lpstr>
      <vt:lpstr>Outline</vt:lpstr>
      <vt:lpstr>Positioning Elements</vt:lpstr>
      <vt:lpstr>Positioning Elements  </vt:lpstr>
      <vt:lpstr>Relative positioning  </vt:lpstr>
      <vt:lpstr>Absolute Positioning  </vt:lpstr>
      <vt:lpstr>Margin - Positive and Negative Values</vt:lpstr>
      <vt:lpstr>Float and Clear  </vt:lpstr>
      <vt:lpstr>Overflow, Min &amp; Max dimensions  </vt:lpstr>
      <vt:lpstr>Controlling how an element displays  </vt:lpstr>
      <vt:lpstr>Quick Lab 9 – Positioning Elements</vt:lpstr>
      <vt:lpstr>Lists</vt:lpstr>
      <vt:lpstr>List Styles</vt:lpstr>
      <vt:lpstr>Lists with Custom Counters</vt:lpstr>
      <vt:lpstr>Tables</vt:lpstr>
      <vt:lpstr>Tables  </vt:lpstr>
      <vt:lpstr>Table Properties</vt:lpstr>
      <vt:lpstr>Table Formatting and Interactivity</vt:lpstr>
      <vt:lpstr>Quick Lab 10 – Tables with CSS</vt:lpstr>
      <vt:lpstr>Animations, Transitions and Transformations</vt:lpstr>
      <vt:lpstr>@keyframe at-rule</vt:lpstr>
      <vt:lpstr>Animation Properties (1)</vt:lpstr>
      <vt:lpstr>Animation Properties (2)</vt:lpstr>
      <vt:lpstr>Animation Properties (3)</vt:lpstr>
      <vt:lpstr>Overview of Transitions</vt:lpstr>
      <vt:lpstr>Transition Properties (1)</vt:lpstr>
      <vt:lpstr>Transition Properties (2)</vt:lpstr>
      <vt:lpstr>2D Transformations</vt:lpstr>
      <vt:lpstr>Transform Functions (1)</vt:lpstr>
      <vt:lpstr>Transform Functions (2)</vt:lpstr>
      <vt:lpstr>Transform Functions (2)</vt:lpstr>
      <vt:lpstr>Translations</vt:lpstr>
      <vt:lpstr>Learning Objectives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Fundamentals</dc:title>
  <dc:creator>Ed Wright</dc:creator>
  <cp:lastModifiedBy>Smith, Andy</cp:lastModifiedBy>
  <cp:revision>96</cp:revision>
  <dcterms:created xsi:type="dcterms:W3CDTF">2018-10-04T12:57:56Z</dcterms:created>
  <dcterms:modified xsi:type="dcterms:W3CDTF">2024-06-20T15:26:17Z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0x010100273D98DD7F7D1B4CA343FFC9BA0D08F2</vt:lpwstr>
  </property>
  <property fmtid="{D5CDD505-2E9C-101B-9397-08002B2CF9AE}" pid="4" name="BookType">
    <vt:lpwstr>8</vt:lpwstr>
  </property>
</Properties>
</file>